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6858000" cx="9144000"/>
  <p:notesSz cx="7099300" cy="10234600"/>
  <p:embeddedFontLst>
    <p:embeddedFont>
      <p:font typeface="Tahoma"/>
      <p:regular r:id="rId41"/>
      <p:bold r:id="rId42"/>
    </p:embeddedFont>
    <p:embeddedFont>
      <p:font typeface="Helvetica Neue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Tahoma-bold.fntdata"/><Relationship Id="rId41" Type="http://schemas.openxmlformats.org/officeDocument/2006/relationships/font" Target="fonts/Tahoma-regular.fntdata"/><Relationship Id="rId22" Type="http://schemas.openxmlformats.org/officeDocument/2006/relationships/slide" Target="slides/slide17.xml"/><Relationship Id="rId44" Type="http://schemas.openxmlformats.org/officeDocument/2006/relationships/font" Target="fonts/HelveticaNeue-bold.fntdata"/><Relationship Id="rId21" Type="http://schemas.openxmlformats.org/officeDocument/2006/relationships/slide" Target="slides/slide16.xml"/><Relationship Id="rId43" Type="http://schemas.openxmlformats.org/officeDocument/2006/relationships/font" Target="fonts/HelveticaNeue-regular.fntdata"/><Relationship Id="rId24" Type="http://schemas.openxmlformats.org/officeDocument/2006/relationships/slide" Target="slides/slide19.xml"/><Relationship Id="rId46" Type="http://schemas.openxmlformats.org/officeDocument/2006/relationships/font" Target="fonts/HelveticaNeue-boldItalic.fntdata"/><Relationship Id="rId23" Type="http://schemas.openxmlformats.org/officeDocument/2006/relationships/slide" Target="slides/slide18.xml"/><Relationship Id="rId45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4021137" y="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defRPr/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defRPr/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defRPr/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Relationship Id="rId2" Type="http://schemas.openxmlformats.org/officeDocument/2006/relationships/hyperlink" Target="http://www.petitweb.fr/videos/infographie-ce-que-pensent-les-annonceurs-du-programmatique/?utm_source=La+Lettre+de+Petit+Web&amp;utm_campaign=21a7091dde-L163&amp;utm_medium=email&amp;utm_term=0_924f520221-21a7091dde-9542157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4021137" y="9721850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4021137" y="9721850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http://www.petitweb.fr/videos/infographie-ce-que-pensent-les-annonceurs-du-programmatique/?utm_source=La+Lettre+de+Petit+Web&amp;utm_campaign=21a7091dde-L163&amp;utm_medium=email&amp;utm_term=0_924f520221-21a7091dde-9542157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4021137" y="9721850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secondes</a:t>
            </a:r>
          </a:p>
        </p:txBody>
      </p:sp>
      <p:sp>
        <p:nvSpPr>
          <p:cNvPr id="326" name="Shape 326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secondes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secondes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x="4021137" y="9721850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secondes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 txBox="1"/>
          <p:nvPr>
            <p:ph idx="12" type="sldNum"/>
          </p:nvPr>
        </p:nvSpPr>
        <p:spPr>
          <a:xfrm>
            <a:off x="4021137" y="9721850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secondes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/>
          <p:nvPr>
            <p:ph idx="12" type="sldNum"/>
          </p:nvPr>
        </p:nvSpPr>
        <p:spPr>
          <a:xfrm>
            <a:off x="4021137" y="9721850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secondes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secondes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 txBox="1"/>
          <p:nvPr>
            <p:ph idx="12" type="sldNum"/>
          </p:nvPr>
        </p:nvSpPr>
        <p:spPr>
          <a:xfrm>
            <a:off x="4021137" y="9721850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 txBox="1"/>
          <p:nvPr>
            <p:ph idx="12" type="sldNum"/>
          </p:nvPr>
        </p:nvSpPr>
        <p:spPr>
          <a:xfrm>
            <a:off x="4021137" y="9721850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secondes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 txBox="1"/>
          <p:nvPr>
            <p:ph idx="12" type="sldNum"/>
          </p:nvPr>
        </p:nvSpPr>
        <p:spPr>
          <a:xfrm>
            <a:off x="4021137" y="9721850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4021137" y="9721850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4021137" y="9721850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992187" y="768350"/>
            <a:ext cx="51150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709612" y="4860925"/>
            <a:ext cx="5680199" cy="460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4021137" y="9721850"/>
            <a:ext cx="3076500" cy="511199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rIns="99025" tIns="4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e de titr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685354" y="2130848"/>
            <a:ext cx="7773292" cy="14700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71824" y="3886648"/>
            <a:ext cx="6400353" cy="17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688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>
                <a:solidFill>
                  <a:srgbClr val="FFFFFF"/>
                </a:solidFill>
              </a:defRPr>
            </a:lvl1pPr>
            <a:lvl2pPr indent="-3939" lvl="1" marL="321440" marR="0" rtl="0" algn="ctr">
              <a:spcBef>
                <a:spcPts val="1688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>
                <a:solidFill>
                  <a:srgbClr val="FFFFFF"/>
                </a:solidFill>
              </a:defRPr>
            </a:lvl2pPr>
            <a:lvl3pPr indent="-7881" lvl="2" marL="642882" marR="0" rtl="0" algn="ctr">
              <a:spcBef>
                <a:spcPts val="1688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>
                <a:solidFill>
                  <a:srgbClr val="FFFFFF"/>
                </a:solidFill>
              </a:defRPr>
            </a:lvl3pPr>
            <a:lvl4pPr indent="-11823" lvl="3" marL="964323" marR="0" rtl="0" algn="ctr">
              <a:spcBef>
                <a:spcPts val="1688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>
                <a:solidFill>
                  <a:srgbClr val="FFFFFF"/>
                </a:solidFill>
              </a:defRPr>
            </a:lvl4pPr>
            <a:lvl5pPr indent="-3062" lvl="4" marL="1285763" marR="0" rtl="0" algn="ctr">
              <a:spcBef>
                <a:spcPts val="1688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>
                <a:solidFill>
                  <a:srgbClr val="FFFFFF"/>
                </a:solidFill>
              </a:defRPr>
            </a:lvl5pPr>
            <a:lvl6pPr indent="-7004" lvl="5" marL="1607205" marR="0" rtl="0" algn="ctr">
              <a:spcBef>
                <a:spcPts val="1687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>
                <a:solidFill>
                  <a:srgbClr val="FFFFFF"/>
                </a:solidFill>
              </a:defRPr>
            </a:lvl6pPr>
            <a:lvl7pPr indent="-10945" lvl="6" marL="1928645" marR="0" rtl="0" algn="ctr">
              <a:spcBef>
                <a:spcPts val="1687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>
                <a:solidFill>
                  <a:srgbClr val="FFFFFF"/>
                </a:solidFill>
              </a:defRPr>
            </a:lvl7pPr>
            <a:lvl8pPr indent="-2185" lvl="7" marL="2250086" marR="0" rtl="0" algn="ctr">
              <a:spcBef>
                <a:spcPts val="1687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>
                <a:solidFill>
                  <a:srgbClr val="FFFFFF"/>
                </a:solidFill>
              </a:defRPr>
            </a:lvl8pPr>
            <a:lvl9pPr indent="-6126" lvl="8" marL="2571527" marR="0" rtl="0" algn="ctr">
              <a:spcBef>
                <a:spcPts val="1687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re et contenu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28595" y="142852"/>
            <a:ext cx="8228706" cy="5826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647" y="1142983"/>
            <a:ext cx="8228706" cy="49827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Font typeface="Tahoma"/>
              <a:buChar char="•"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Tahoma"/>
              <a:buChar char="-"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Font typeface="Courier New"/>
              <a:buChar char="o"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Font typeface="Tahoma"/>
              <a:buChar char="▪"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itre vertical et text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 rot="5400000">
            <a:off x="4732176" y="2171589"/>
            <a:ext cx="5851178" cy="20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321457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64291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964372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285829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 rot="5400000">
            <a:off x="564245" y="167990"/>
            <a:ext cx="5851178" cy="6064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2232" lvl="0" marL="623888" rtl="0" algn="l"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1pPr>
            <a:lvl2pPr indent="-77469" lvl="1" marL="936625" rtl="0" algn="l"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2pPr>
            <a:lvl3pPr indent="-85407" lvl="2" marL="1249363" rtl="0" algn="l"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3pPr>
            <a:lvl4pPr indent="-80644" lvl="3" marL="1562100" rtl="0" algn="l"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4pPr>
            <a:lvl5pPr indent="-75883" lvl="4" marL="1874838" rtl="0" algn="l"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5pPr>
            <a:lvl6pPr indent="-80170" lvl="5" marL="2196625" rtl="0" algn="l">
              <a:spcBef>
                <a:spcPts val="1687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6pPr>
            <a:lvl7pPr indent="-84127" lvl="6" marL="2518082" rtl="0" algn="l">
              <a:spcBef>
                <a:spcPts val="1687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7pPr>
            <a:lvl8pPr indent="-88085" lvl="7" marL="2839540" rtl="0" algn="l">
              <a:spcBef>
                <a:spcPts val="1687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8pPr>
            <a:lvl9pPr indent="-79342" lvl="8" marL="3160997" rtl="0" algn="l">
              <a:spcBef>
                <a:spcPts val="1687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734425" y="6491287"/>
            <a:ext cx="163513" cy="1873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Titre de sec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722189" y="2906613"/>
            <a:ext cx="7772176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bin"/>
              <a:buNone/>
              <a:defRPr/>
            </a:lvl1pPr>
            <a:lvl2pPr indent="-3939" lvl="1" marL="321440" rtl="0">
              <a:spcBef>
                <a:spcPts val="0"/>
              </a:spcBef>
              <a:buFont typeface="Cabin"/>
              <a:buNone/>
              <a:defRPr/>
            </a:lvl2pPr>
            <a:lvl3pPr indent="-7881" lvl="2" marL="642882" rtl="0">
              <a:spcBef>
                <a:spcPts val="0"/>
              </a:spcBef>
              <a:buFont typeface="Cabin"/>
              <a:buNone/>
              <a:defRPr/>
            </a:lvl3pPr>
            <a:lvl4pPr indent="-11823" lvl="3" marL="964323" rtl="0">
              <a:spcBef>
                <a:spcPts val="0"/>
              </a:spcBef>
              <a:buFont typeface="Cabin"/>
              <a:buNone/>
              <a:defRPr/>
            </a:lvl4pPr>
            <a:lvl5pPr indent="-3062" lvl="4" marL="1285763" rtl="0">
              <a:spcBef>
                <a:spcPts val="0"/>
              </a:spcBef>
              <a:buFont typeface="Cabin"/>
              <a:buNone/>
              <a:defRPr/>
            </a:lvl5pPr>
            <a:lvl6pPr indent="-7004" lvl="5" marL="1607205" rtl="0">
              <a:spcBef>
                <a:spcPts val="0"/>
              </a:spcBef>
              <a:buFont typeface="Cabin"/>
              <a:buNone/>
              <a:defRPr/>
            </a:lvl6pPr>
            <a:lvl7pPr indent="-10945" lvl="6" marL="1928645" rtl="0">
              <a:spcBef>
                <a:spcPts val="0"/>
              </a:spcBef>
              <a:buFont typeface="Cabin"/>
              <a:buNone/>
              <a:defRPr/>
            </a:lvl7pPr>
            <a:lvl8pPr indent="-2185" lvl="7" marL="2250086" rtl="0">
              <a:spcBef>
                <a:spcPts val="0"/>
              </a:spcBef>
              <a:buFont typeface="Cabin"/>
              <a:buNone/>
              <a:defRPr/>
            </a:lvl8pPr>
            <a:lvl9pPr indent="-6126" lvl="8" marL="2571527" rtl="0">
              <a:spcBef>
                <a:spcPts val="0"/>
              </a:spcBef>
              <a:buFont typeface="Cabin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734425" y="6491287"/>
            <a:ext cx="163513" cy="1873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eux contenu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647" y="274587"/>
            <a:ext cx="822870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321457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64291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964372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285829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647" y="1600648"/>
            <a:ext cx="4060775" cy="4525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25578" y="1600648"/>
            <a:ext cx="4060775" cy="4525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734425" y="6491287"/>
            <a:ext cx="163513" cy="1873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is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647" y="274587"/>
            <a:ext cx="822870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bin"/>
              <a:buNone/>
              <a:defRPr/>
            </a:lvl1pPr>
            <a:lvl2pPr indent="-3939" lvl="1" marL="321440" rtl="0">
              <a:spcBef>
                <a:spcPts val="0"/>
              </a:spcBef>
              <a:buFont typeface="Cabin"/>
              <a:buNone/>
              <a:defRPr/>
            </a:lvl2pPr>
            <a:lvl3pPr indent="-7881" lvl="2" marL="642882" rtl="0">
              <a:spcBef>
                <a:spcPts val="0"/>
              </a:spcBef>
              <a:buFont typeface="Cabin"/>
              <a:buNone/>
              <a:defRPr/>
            </a:lvl3pPr>
            <a:lvl4pPr indent="-11823" lvl="3" marL="964323" rtl="0">
              <a:spcBef>
                <a:spcPts val="0"/>
              </a:spcBef>
              <a:buFont typeface="Cabin"/>
              <a:buNone/>
              <a:defRPr/>
            </a:lvl4pPr>
            <a:lvl5pPr indent="-3062" lvl="4" marL="1285763" rtl="0">
              <a:spcBef>
                <a:spcPts val="0"/>
              </a:spcBef>
              <a:buFont typeface="Cabin"/>
              <a:buNone/>
              <a:defRPr/>
            </a:lvl5pPr>
            <a:lvl6pPr indent="-7004" lvl="5" marL="1607205" rtl="0">
              <a:spcBef>
                <a:spcPts val="0"/>
              </a:spcBef>
              <a:buFont typeface="Cabin"/>
              <a:buNone/>
              <a:defRPr/>
            </a:lvl6pPr>
            <a:lvl7pPr indent="-10945" lvl="6" marL="1928645" rtl="0">
              <a:spcBef>
                <a:spcPts val="0"/>
              </a:spcBef>
              <a:buFont typeface="Cabin"/>
              <a:buNone/>
              <a:defRPr/>
            </a:lvl7pPr>
            <a:lvl8pPr indent="-2185" lvl="7" marL="2250086" rtl="0">
              <a:spcBef>
                <a:spcPts val="0"/>
              </a:spcBef>
              <a:buFont typeface="Cabin"/>
              <a:buNone/>
              <a:defRPr/>
            </a:lvl8pPr>
            <a:lvl9pPr indent="-6126" lvl="8" marL="2571527" rtl="0">
              <a:spcBef>
                <a:spcPts val="0"/>
              </a:spcBef>
              <a:buFont typeface="Cabin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57647" y="2174378"/>
            <a:ext cx="4039568" cy="39513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x="4644555" y="1534791"/>
            <a:ext cx="4041798" cy="6395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bin"/>
              <a:buNone/>
              <a:defRPr/>
            </a:lvl1pPr>
            <a:lvl2pPr indent="-3939" lvl="1" marL="321440" rtl="0">
              <a:spcBef>
                <a:spcPts val="0"/>
              </a:spcBef>
              <a:buFont typeface="Cabin"/>
              <a:buNone/>
              <a:defRPr/>
            </a:lvl2pPr>
            <a:lvl3pPr indent="-7881" lvl="2" marL="642882" rtl="0">
              <a:spcBef>
                <a:spcPts val="0"/>
              </a:spcBef>
              <a:buFont typeface="Cabin"/>
              <a:buNone/>
              <a:defRPr/>
            </a:lvl3pPr>
            <a:lvl4pPr indent="-11823" lvl="3" marL="964323" rtl="0">
              <a:spcBef>
                <a:spcPts val="0"/>
              </a:spcBef>
              <a:buFont typeface="Cabin"/>
              <a:buNone/>
              <a:defRPr/>
            </a:lvl4pPr>
            <a:lvl5pPr indent="-3062" lvl="4" marL="1285763" rtl="0">
              <a:spcBef>
                <a:spcPts val="0"/>
              </a:spcBef>
              <a:buFont typeface="Cabin"/>
              <a:buNone/>
              <a:defRPr/>
            </a:lvl5pPr>
            <a:lvl6pPr indent="-7004" lvl="5" marL="1607205" rtl="0">
              <a:spcBef>
                <a:spcPts val="0"/>
              </a:spcBef>
              <a:buFont typeface="Cabin"/>
              <a:buNone/>
              <a:defRPr/>
            </a:lvl6pPr>
            <a:lvl7pPr indent="-10945" lvl="6" marL="1928645" rtl="0">
              <a:spcBef>
                <a:spcPts val="0"/>
              </a:spcBef>
              <a:buFont typeface="Cabin"/>
              <a:buNone/>
              <a:defRPr/>
            </a:lvl7pPr>
            <a:lvl8pPr indent="-2185" lvl="7" marL="2250086" rtl="0">
              <a:spcBef>
                <a:spcPts val="0"/>
              </a:spcBef>
              <a:buFont typeface="Cabin"/>
              <a:buNone/>
              <a:defRPr/>
            </a:lvl8pPr>
            <a:lvl9pPr indent="-6126" lvl="8" marL="2571527" rtl="0">
              <a:spcBef>
                <a:spcPts val="0"/>
              </a:spcBef>
              <a:buFont typeface="Cabin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4" type="body"/>
          </p:nvPr>
        </p:nvSpPr>
        <p:spPr>
          <a:xfrm>
            <a:off x="4644555" y="2174378"/>
            <a:ext cx="4041798" cy="39513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734425" y="6491287"/>
            <a:ext cx="163513" cy="1873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re seul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647" y="274587"/>
            <a:ext cx="822870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321457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64291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964372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285829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734425" y="6491287"/>
            <a:ext cx="163513" cy="1873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2" type="sldNum"/>
          </p:nvPr>
        </p:nvSpPr>
        <p:spPr>
          <a:xfrm>
            <a:off x="8734425" y="6491287"/>
            <a:ext cx="163513" cy="1873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 avec légen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647" y="273473"/>
            <a:ext cx="3008188" cy="11619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3575223" y="273472"/>
            <a:ext cx="5111129" cy="58522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647" y="1435448"/>
            <a:ext cx="3008188" cy="46903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bin"/>
              <a:buNone/>
              <a:defRPr/>
            </a:lvl1pPr>
            <a:lvl2pPr indent="-3939" lvl="1" marL="321440" rtl="0">
              <a:spcBef>
                <a:spcPts val="0"/>
              </a:spcBef>
              <a:buFont typeface="Cabin"/>
              <a:buNone/>
              <a:defRPr/>
            </a:lvl2pPr>
            <a:lvl3pPr indent="-7881" lvl="2" marL="642882" rtl="0">
              <a:spcBef>
                <a:spcPts val="0"/>
              </a:spcBef>
              <a:buFont typeface="Cabin"/>
              <a:buNone/>
              <a:defRPr/>
            </a:lvl3pPr>
            <a:lvl4pPr indent="-11823" lvl="3" marL="964323" rtl="0">
              <a:spcBef>
                <a:spcPts val="0"/>
              </a:spcBef>
              <a:buFont typeface="Cabin"/>
              <a:buNone/>
              <a:defRPr/>
            </a:lvl4pPr>
            <a:lvl5pPr indent="-3062" lvl="4" marL="1285763" rtl="0">
              <a:spcBef>
                <a:spcPts val="0"/>
              </a:spcBef>
              <a:buFont typeface="Cabin"/>
              <a:buNone/>
              <a:defRPr/>
            </a:lvl5pPr>
            <a:lvl6pPr indent="-7004" lvl="5" marL="1607205" rtl="0">
              <a:spcBef>
                <a:spcPts val="0"/>
              </a:spcBef>
              <a:buFont typeface="Cabin"/>
              <a:buNone/>
              <a:defRPr/>
            </a:lvl6pPr>
            <a:lvl7pPr indent="-10945" lvl="6" marL="1928645" rtl="0">
              <a:spcBef>
                <a:spcPts val="0"/>
              </a:spcBef>
              <a:buFont typeface="Cabin"/>
              <a:buNone/>
              <a:defRPr/>
            </a:lvl7pPr>
            <a:lvl8pPr indent="-2185" lvl="7" marL="2250086" rtl="0">
              <a:spcBef>
                <a:spcPts val="0"/>
              </a:spcBef>
              <a:buFont typeface="Cabin"/>
              <a:buNone/>
              <a:defRPr/>
            </a:lvl8pPr>
            <a:lvl9pPr indent="-6126" lvl="8" marL="2571527" rtl="0">
              <a:spcBef>
                <a:spcPts val="0"/>
              </a:spcBef>
              <a:buFont typeface="Cabin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734425" y="6491287"/>
            <a:ext cx="163513" cy="1873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 avec légend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1792635" y="4800823"/>
            <a:ext cx="5486177" cy="5670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/>
          <p:nvPr>
            <p:ph idx="2" type="pic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1792635" y="5367860"/>
            <a:ext cx="5486177" cy="8047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bin"/>
              <a:buNone/>
              <a:defRPr/>
            </a:lvl1pPr>
            <a:lvl2pPr indent="-3939" lvl="1" marL="321440" rtl="0">
              <a:spcBef>
                <a:spcPts val="0"/>
              </a:spcBef>
              <a:buFont typeface="Cabin"/>
              <a:buNone/>
              <a:defRPr/>
            </a:lvl2pPr>
            <a:lvl3pPr indent="-7881" lvl="2" marL="642882" rtl="0">
              <a:spcBef>
                <a:spcPts val="0"/>
              </a:spcBef>
              <a:buFont typeface="Cabin"/>
              <a:buNone/>
              <a:defRPr/>
            </a:lvl3pPr>
            <a:lvl4pPr indent="-11823" lvl="3" marL="964323" rtl="0">
              <a:spcBef>
                <a:spcPts val="0"/>
              </a:spcBef>
              <a:buFont typeface="Cabin"/>
              <a:buNone/>
              <a:defRPr/>
            </a:lvl4pPr>
            <a:lvl5pPr indent="-3062" lvl="4" marL="1285763" rtl="0">
              <a:spcBef>
                <a:spcPts val="0"/>
              </a:spcBef>
              <a:buFont typeface="Cabin"/>
              <a:buNone/>
              <a:defRPr/>
            </a:lvl5pPr>
            <a:lvl6pPr indent="-7004" lvl="5" marL="1607205" rtl="0">
              <a:spcBef>
                <a:spcPts val="0"/>
              </a:spcBef>
              <a:buFont typeface="Cabin"/>
              <a:buNone/>
              <a:defRPr/>
            </a:lvl6pPr>
            <a:lvl7pPr indent="-10945" lvl="6" marL="1928645" rtl="0">
              <a:spcBef>
                <a:spcPts val="0"/>
              </a:spcBef>
              <a:buFont typeface="Cabin"/>
              <a:buNone/>
              <a:defRPr/>
            </a:lvl7pPr>
            <a:lvl8pPr indent="-2185" lvl="7" marL="2250086" rtl="0">
              <a:spcBef>
                <a:spcPts val="0"/>
              </a:spcBef>
              <a:buFont typeface="Cabin"/>
              <a:buNone/>
              <a:defRPr/>
            </a:lvl8pPr>
            <a:lvl9pPr indent="-6126" lvl="8" marL="2571527" rtl="0">
              <a:spcBef>
                <a:spcPts val="0"/>
              </a:spcBef>
              <a:buFont typeface="Cabin"/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734425" y="6491287"/>
            <a:ext cx="163513" cy="1873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re et texte vertical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647" y="274587"/>
            <a:ext cx="822870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321457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64291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964372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285829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 rot="5400000">
            <a:off x="2309440" y="-251145"/>
            <a:ext cx="4525119" cy="82287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2232" lvl="0" marL="623888" rtl="0" algn="l"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1pPr>
            <a:lvl2pPr indent="-77469" lvl="1" marL="936625" rtl="0" algn="l"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2pPr>
            <a:lvl3pPr indent="-85407" lvl="2" marL="1249363" rtl="0" algn="l"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3pPr>
            <a:lvl4pPr indent="-80644" lvl="3" marL="1562100" rtl="0" algn="l"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4pPr>
            <a:lvl5pPr indent="-75883" lvl="4" marL="1874838" rtl="0" algn="l"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5pPr>
            <a:lvl6pPr indent="-80170" lvl="5" marL="2196625" rtl="0" algn="l">
              <a:spcBef>
                <a:spcPts val="1687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6pPr>
            <a:lvl7pPr indent="-84127" lvl="6" marL="2518082" rtl="0" algn="l">
              <a:spcBef>
                <a:spcPts val="1687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7pPr>
            <a:lvl8pPr indent="-88085" lvl="7" marL="2839540" rtl="0" algn="l">
              <a:spcBef>
                <a:spcPts val="1687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8pPr>
            <a:lvl9pPr indent="-79342" lvl="8" marL="3160997" rtl="0" algn="l">
              <a:spcBef>
                <a:spcPts val="1687"/>
              </a:spcBef>
              <a:spcAft>
                <a:spcPts val="0"/>
              </a:spcAft>
              <a:buClr>
                <a:srgbClr val="000000"/>
              </a:buClr>
              <a:buFont typeface="Cabin"/>
              <a:buChar char="•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734425" y="6491287"/>
            <a:ext cx="163513" cy="1873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.xml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8143875" y="6550025"/>
            <a:ext cx="785813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 </a:t>
            </a:r>
          </a:p>
        </p:txBody>
      </p:sp>
      <p:sp>
        <p:nvSpPr>
          <p:cNvPr id="11" name="Shape 11"/>
          <p:cNvSpPr txBox="1"/>
          <p:nvPr/>
        </p:nvSpPr>
        <p:spPr>
          <a:xfrm>
            <a:off x="3360873" y="6563759"/>
            <a:ext cx="3429023" cy="294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fr-FR" sz="1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Participez en twittant</a:t>
            </a:r>
            <a:r>
              <a:rPr b="0" i="0" lang="fr-FR" sz="1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fr-FR" sz="1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#NETINEO</a:t>
            </a: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1">
            <a:alphaModFix/>
          </a:blip>
          <a:srcRect b="0" l="74909" r="0" t="0"/>
          <a:stretch/>
        </p:blipFill>
        <p:spPr>
          <a:xfrm>
            <a:off x="3046872" y="6500833"/>
            <a:ext cx="385438" cy="2857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0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6.png"/><Relationship Id="rId5" Type="http://schemas.openxmlformats.org/officeDocument/2006/relationships/image" Target="../media/image40.png"/><Relationship Id="rId6" Type="http://schemas.openxmlformats.org/officeDocument/2006/relationships/image" Target="../media/image35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Relationship Id="rId4" Type="http://schemas.openxmlformats.org/officeDocument/2006/relationships/image" Target="../media/image0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pbornstein@netineo.com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Relationship Id="rId5" Type="http://schemas.openxmlformats.org/officeDocument/2006/relationships/image" Target="../media/image0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Relationship Id="rId5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685350" y="1597450"/>
            <a:ext cx="7773299" cy="1836600"/>
          </a:xfrm>
          <a:prstGeom prst="rect">
            <a:avLst/>
          </a:prstGeom>
          <a:noFill/>
          <a:ln cap="flat" cmpd="sng" w="38100">
            <a:solidFill>
              <a:srgbClr val="FF993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0" lang="fr-FR" sz="3600" u="none" cap="none" strike="noStrike">
                <a:latin typeface="Tahoma"/>
                <a:ea typeface="Tahoma"/>
                <a:cs typeface="Tahoma"/>
                <a:sym typeface="Tahoma"/>
              </a:rPr>
              <a:t>Le programmatique </a:t>
            </a:r>
            <a:r>
              <a:rPr lang="fr-FR" sz="3600">
                <a:latin typeface="Tahoma"/>
                <a:ea typeface="Tahoma"/>
                <a:cs typeface="Tahoma"/>
                <a:sym typeface="Tahoma"/>
              </a:rPr>
              <a:t>à la télévision2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fr-FR" sz="24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Démarrage à 14h00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fr-FR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Login : canal-plus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fr-FR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Mot de passe : canal-plus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647672" y="1500174"/>
            <a:ext cx="8067599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 u="none" cap="none" strike="noStrike">
              <a:solidFill>
                <a:srgbClr val="606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4212350"/>
            <a:ext cx="7338450" cy="1749000"/>
          </a:xfrm>
          <a:prstGeom prst="rect">
            <a:avLst/>
          </a:prstGeom>
          <a:noFill/>
          <a:ln cap="flat" cmpd="sng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625" y="304125"/>
            <a:ext cx="3647790" cy="114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28595" y="142852"/>
            <a:ext cx="8228706" cy="58264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fr-FR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Préambule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1531200" y="2823025"/>
            <a:ext cx="7154999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1" i="0" lang="fr-FR" sz="2800" u="none" cap="none" strike="noStrik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Philippe Bornst</a:t>
            </a:r>
            <a:r>
              <a:rPr b="1" lang="fr-FR" sz="28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ein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0" i="0" lang="fr-FR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CEO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00" y="2527400"/>
            <a:ext cx="1459800" cy="13064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9675" y="2711883"/>
            <a:ext cx="2785800" cy="87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fr-FR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Contexte</a:t>
            </a:r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828" y="142878"/>
            <a:ext cx="3388824" cy="626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fr-FR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Contexte</a:t>
            </a: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74" y="914425"/>
            <a:ext cx="9012025" cy="502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lang="fr-FR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Contexte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75" y="1662026"/>
            <a:ext cx="8676849" cy="366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Définition</a:t>
            </a:r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650" y="916374"/>
            <a:ext cx="8228699" cy="52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lvl="0" marR="0" rtl="0" algn="l">
              <a:spcBef>
                <a:spcPts val="1688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FF9900"/>
                </a:solidFill>
              </a:rPr>
              <a:t>Programmatique à la télévision</a:t>
            </a:r>
          </a:p>
          <a:p>
            <a:pPr indent="-419100" lvl="0" marL="457200" marR="0" rtl="0" algn="l">
              <a:spcBef>
                <a:spcPts val="1688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"/>
            </a:pPr>
            <a:r>
              <a:rPr lang="fr-FR" sz="3000">
                <a:solidFill>
                  <a:srgbClr val="FF9900"/>
                </a:solidFill>
              </a:rPr>
              <a:t>Programmatique</a:t>
            </a:r>
          </a:p>
          <a:p>
            <a:pPr indent="-419100" lvl="2" marL="1371600" marR="0" rtl="0" algn="l">
              <a:spcBef>
                <a:spcPts val="1688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fr-FR" sz="3000">
                <a:solidFill>
                  <a:srgbClr val="FFFFFF"/>
                </a:solidFill>
              </a:rPr>
              <a:t>Automatisation de la publicité d’une audience télé à l’aide de plateformes technologiques </a:t>
            </a:r>
          </a:p>
          <a:p>
            <a:pPr indent="-419100" lvl="2" marL="1371600" marR="0" rtl="0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fr-FR" sz="3000">
                <a:solidFill>
                  <a:srgbClr val="FFFFFF"/>
                </a:solidFill>
              </a:rPr>
              <a:t>Planification, gestion achat / vente, diffusion, suivi</a:t>
            </a:r>
          </a:p>
          <a:p>
            <a:pPr indent="-4191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"/>
            </a:pPr>
            <a:r>
              <a:rPr lang="fr-FR" sz="3000">
                <a:solidFill>
                  <a:srgbClr val="FF9900"/>
                </a:solidFill>
              </a:rPr>
              <a:t>Télévision</a:t>
            </a:r>
            <a:r>
              <a:rPr b="1" lang="fr-FR" sz="3000">
                <a:solidFill>
                  <a:srgbClr val="FF9900"/>
                </a:solidFill>
              </a:rPr>
              <a:t> </a:t>
            </a:r>
          </a:p>
          <a:p>
            <a:pPr indent="-419100" lvl="2" marL="1371600" marR="0" rtl="0" algn="l">
              <a:spcBef>
                <a:spcPts val="1688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fr-FR" sz="3000">
                <a:solidFill>
                  <a:srgbClr val="FFFFFF"/>
                </a:solidFill>
              </a:rPr>
              <a:t>Device </a:t>
            </a:r>
            <a:r>
              <a:rPr b="1" lang="fr-FR" sz="3000">
                <a:solidFill>
                  <a:srgbClr val="FFFFFF"/>
                </a:solidFill>
              </a:rPr>
              <a:t>versus</a:t>
            </a:r>
            <a:r>
              <a:rPr lang="fr-FR" sz="3000">
                <a:solidFill>
                  <a:srgbClr val="FFFFFF"/>
                </a:solidFill>
              </a:rPr>
              <a:t> Contenu </a:t>
            </a:r>
            <a:r>
              <a:rPr b="1" lang="fr-FR" sz="3000">
                <a:solidFill>
                  <a:srgbClr val="FFFFFF"/>
                </a:solidFill>
              </a:rPr>
              <a:t>versus</a:t>
            </a:r>
            <a:r>
              <a:rPr lang="fr-FR" sz="3000">
                <a:solidFill>
                  <a:srgbClr val="FFFFFF"/>
                </a:solidFill>
              </a:rPr>
              <a:t> Chaines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3425"/>
            <a:ext cx="1730999" cy="26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3569275" y="1016575"/>
            <a:ext cx="1731000" cy="5100299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800">
                <a:solidFill>
                  <a:srgbClr val="FFFF00"/>
                </a:solidFill>
              </a:rPr>
              <a:t>FLUX</a:t>
            </a:r>
          </a:p>
        </p:txBody>
      </p:sp>
      <p:sp>
        <p:nvSpPr>
          <p:cNvPr id="185" name="Shape 185"/>
          <p:cNvSpPr/>
          <p:nvPr/>
        </p:nvSpPr>
        <p:spPr>
          <a:xfrm>
            <a:off x="1003625" y="1016575"/>
            <a:ext cx="1612200" cy="5100299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fr-FR" sz="1800">
                <a:solidFill>
                  <a:srgbClr val="00FFFF"/>
                </a:solidFill>
              </a:rPr>
              <a:t>CONTENU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075" y="1547825"/>
            <a:ext cx="1612200" cy="333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fr-FR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Périmétre</a:t>
            </a:r>
          </a:p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sp>
        <p:nvSpPr>
          <p:cNvPr id="189" name="Shape 189"/>
          <p:cNvSpPr/>
          <p:nvPr/>
        </p:nvSpPr>
        <p:spPr>
          <a:xfrm>
            <a:off x="1034075" y="1768825"/>
            <a:ext cx="1551299" cy="745500"/>
          </a:xfrm>
          <a:prstGeom prst="ellipse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b="1" lang="fr-FR" sz="1800"/>
              <a:t>Linéaire</a:t>
            </a:r>
          </a:p>
        </p:txBody>
      </p:sp>
      <p:sp>
        <p:nvSpPr>
          <p:cNvPr id="190" name="Shape 190"/>
          <p:cNvSpPr/>
          <p:nvPr/>
        </p:nvSpPr>
        <p:spPr>
          <a:xfrm>
            <a:off x="1034075" y="3635850"/>
            <a:ext cx="1551299" cy="745500"/>
          </a:xfrm>
          <a:prstGeom prst="ellipse">
            <a:avLst/>
          </a:prstGeom>
          <a:solidFill>
            <a:srgbClr val="00FFFF"/>
          </a:solidFill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800"/>
              <a:t>Non lineaire</a:t>
            </a:r>
          </a:p>
        </p:txBody>
      </p:sp>
      <p:sp>
        <p:nvSpPr>
          <p:cNvPr id="191" name="Shape 191"/>
          <p:cNvSpPr/>
          <p:nvPr/>
        </p:nvSpPr>
        <p:spPr>
          <a:xfrm>
            <a:off x="3652175" y="1170325"/>
            <a:ext cx="1551299" cy="745500"/>
          </a:xfrm>
          <a:prstGeom prst="ellipse">
            <a:avLst/>
          </a:prstGeom>
          <a:solidFill>
            <a:srgbClr val="FF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800"/>
              <a:t>Sattellite</a:t>
            </a:r>
          </a:p>
        </p:txBody>
      </p:sp>
      <p:sp>
        <p:nvSpPr>
          <p:cNvPr id="192" name="Shape 192"/>
          <p:cNvSpPr/>
          <p:nvPr/>
        </p:nvSpPr>
        <p:spPr>
          <a:xfrm>
            <a:off x="3652175" y="2313325"/>
            <a:ext cx="1551299" cy="745500"/>
          </a:xfrm>
          <a:prstGeom prst="ellipse">
            <a:avLst/>
          </a:prstGeom>
          <a:solidFill>
            <a:srgbClr val="FF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800"/>
              <a:t>TNT</a:t>
            </a:r>
          </a:p>
        </p:txBody>
      </p:sp>
      <p:sp>
        <p:nvSpPr>
          <p:cNvPr id="193" name="Shape 193"/>
          <p:cNvSpPr/>
          <p:nvPr/>
        </p:nvSpPr>
        <p:spPr>
          <a:xfrm>
            <a:off x="3652175" y="3380125"/>
            <a:ext cx="1551299" cy="745500"/>
          </a:xfrm>
          <a:prstGeom prst="ellipse">
            <a:avLst/>
          </a:prstGeom>
          <a:solidFill>
            <a:srgbClr val="FFFF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800"/>
              <a:t>Cable</a:t>
            </a:r>
          </a:p>
        </p:txBody>
      </p:sp>
      <p:sp>
        <p:nvSpPr>
          <p:cNvPr id="194" name="Shape 194"/>
          <p:cNvSpPr/>
          <p:nvPr/>
        </p:nvSpPr>
        <p:spPr>
          <a:xfrm>
            <a:off x="3652175" y="4446925"/>
            <a:ext cx="1551299" cy="745500"/>
          </a:xfrm>
          <a:prstGeom prst="ellipse">
            <a:avLst/>
          </a:prstGeom>
          <a:solidFill>
            <a:srgbClr val="FFFF00"/>
          </a:solidFill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800"/>
              <a:t>IP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fr-FR" sz="1200"/>
              <a:t>Box Browser App</a:t>
            </a:r>
          </a:p>
        </p:txBody>
      </p:sp>
      <p:sp>
        <p:nvSpPr>
          <p:cNvPr id="195" name="Shape 195"/>
          <p:cNvSpPr/>
          <p:nvPr/>
        </p:nvSpPr>
        <p:spPr>
          <a:xfrm>
            <a:off x="6368075" y="1246525"/>
            <a:ext cx="1612200" cy="745500"/>
          </a:xfrm>
          <a:prstGeom prst="ellipse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800"/>
              <a:t>TV</a:t>
            </a:r>
          </a:p>
        </p:txBody>
      </p:sp>
      <p:sp>
        <p:nvSpPr>
          <p:cNvPr id="196" name="Shape 196"/>
          <p:cNvSpPr/>
          <p:nvPr/>
        </p:nvSpPr>
        <p:spPr>
          <a:xfrm>
            <a:off x="6368075" y="2389525"/>
            <a:ext cx="1612200" cy="745500"/>
          </a:xfrm>
          <a:prstGeom prst="ellipse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800"/>
              <a:t>PC / Mac</a:t>
            </a:r>
          </a:p>
        </p:txBody>
      </p:sp>
      <p:sp>
        <p:nvSpPr>
          <p:cNvPr id="197" name="Shape 197"/>
          <p:cNvSpPr/>
          <p:nvPr/>
        </p:nvSpPr>
        <p:spPr>
          <a:xfrm>
            <a:off x="6368075" y="3380125"/>
            <a:ext cx="1612200" cy="745500"/>
          </a:xfrm>
          <a:prstGeom prst="ellipse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800"/>
              <a:t>Mobile</a:t>
            </a:r>
          </a:p>
        </p:txBody>
      </p:sp>
      <p:sp>
        <p:nvSpPr>
          <p:cNvPr id="198" name="Shape 198"/>
          <p:cNvSpPr/>
          <p:nvPr/>
        </p:nvSpPr>
        <p:spPr>
          <a:xfrm>
            <a:off x="6368075" y="4370725"/>
            <a:ext cx="1612200" cy="745500"/>
          </a:xfrm>
          <a:prstGeom prst="ellipse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800"/>
              <a:t>Tablette</a:t>
            </a:r>
          </a:p>
        </p:txBody>
      </p:sp>
      <p:cxnSp>
        <p:nvCxnSpPr>
          <p:cNvPr id="199" name="Shape 199"/>
          <p:cNvCxnSpPr>
            <a:stCxn id="189" idx="6"/>
            <a:endCxn id="191" idx="2"/>
          </p:cNvCxnSpPr>
          <p:nvPr/>
        </p:nvCxnSpPr>
        <p:spPr>
          <a:xfrm flipH="1" rot="10800000">
            <a:off x="2585374" y="1543075"/>
            <a:ext cx="1066799" cy="598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0" name="Shape 200"/>
          <p:cNvCxnSpPr>
            <a:stCxn id="189" idx="6"/>
            <a:endCxn id="192" idx="2"/>
          </p:cNvCxnSpPr>
          <p:nvPr/>
        </p:nvCxnSpPr>
        <p:spPr>
          <a:xfrm>
            <a:off x="2585374" y="2141575"/>
            <a:ext cx="1066799" cy="544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1" name="Shape 201"/>
          <p:cNvCxnSpPr>
            <a:stCxn id="189" idx="6"/>
            <a:endCxn id="193" idx="2"/>
          </p:cNvCxnSpPr>
          <p:nvPr/>
        </p:nvCxnSpPr>
        <p:spPr>
          <a:xfrm>
            <a:off x="2585374" y="2141575"/>
            <a:ext cx="1066799" cy="16113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2" name="Shape 202"/>
          <p:cNvCxnSpPr>
            <a:stCxn id="190" idx="6"/>
            <a:endCxn id="193" idx="2"/>
          </p:cNvCxnSpPr>
          <p:nvPr/>
        </p:nvCxnSpPr>
        <p:spPr>
          <a:xfrm flipH="1" rot="10800000">
            <a:off x="2585374" y="3753000"/>
            <a:ext cx="1066799" cy="255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3" name="Shape 203"/>
          <p:cNvCxnSpPr>
            <a:stCxn id="190" idx="6"/>
            <a:endCxn id="194" idx="2"/>
          </p:cNvCxnSpPr>
          <p:nvPr/>
        </p:nvCxnSpPr>
        <p:spPr>
          <a:xfrm>
            <a:off x="2585374" y="4008600"/>
            <a:ext cx="1066799" cy="8112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4" name="Shape 204"/>
          <p:cNvCxnSpPr>
            <a:stCxn id="194" idx="6"/>
            <a:endCxn id="198" idx="2"/>
          </p:cNvCxnSpPr>
          <p:nvPr/>
        </p:nvCxnSpPr>
        <p:spPr>
          <a:xfrm flipH="1" rot="10800000">
            <a:off x="5203474" y="4743475"/>
            <a:ext cx="1164600" cy="762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5" name="Shape 205"/>
          <p:cNvCxnSpPr>
            <a:stCxn id="194" idx="6"/>
            <a:endCxn id="197" idx="2"/>
          </p:cNvCxnSpPr>
          <p:nvPr/>
        </p:nvCxnSpPr>
        <p:spPr>
          <a:xfrm flipH="1" rot="10800000">
            <a:off x="5203474" y="3752875"/>
            <a:ext cx="1164600" cy="10668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6" name="Shape 206"/>
          <p:cNvCxnSpPr>
            <a:stCxn id="194" idx="6"/>
            <a:endCxn id="196" idx="2"/>
          </p:cNvCxnSpPr>
          <p:nvPr/>
        </p:nvCxnSpPr>
        <p:spPr>
          <a:xfrm flipH="1" rot="10800000">
            <a:off x="5203474" y="2762275"/>
            <a:ext cx="1164600" cy="20574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7" name="Shape 207"/>
          <p:cNvCxnSpPr>
            <a:stCxn id="194" idx="6"/>
            <a:endCxn id="195" idx="2"/>
          </p:cNvCxnSpPr>
          <p:nvPr/>
        </p:nvCxnSpPr>
        <p:spPr>
          <a:xfrm flipH="1" rot="10800000">
            <a:off x="5203474" y="1619275"/>
            <a:ext cx="1164600" cy="32004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8" name="Shape 208"/>
          <p:cNvCxnSpPr>
            <a:stCxn id="189" idx="6"/>
            <a:endCxn id="194" idx="2"/>
          </p:cNvCxnSpPr>
          <p:nvPr/>
        </p:nvCxnSpPr>
        <p:spPr>
          <a:xfrm>
            <a:off x="2585374" y="2141575"/>
            <a:ext cx="1066799" cy="26781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9" name="Shape 209"/>
          <p:cNvCxnSpPr>
            <a:stCxn id="191" idx="6"/>
            <a:endCxn id="195" idx="2"/>
          </p:cNvCxnSpPr>
          <p:nvPr/>
        </p:nvCxnSpPr>
        <p:spPr>
          <a:xfrm>
            <a:off x="5203474" y="1543075"/>
            <a:ext cx="1164600" cy="762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0" name="Shape 210"/>
          <p:cNvCxnSpPr>
            <a:stCxn id="192" idx="6"/>
            <a:endCxn id="195" idx="2"/>
          </p:cNvCxnSpPr>
          <p:nvPr/>
        </p:nvCxnSpPr>
        <p:spPr>
          <a:xfrm flipH="1" rot="10800000">
            <a:off x="5203474" y="1619275"/>
            <a:ext cx="1164600" cy="10668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1" name="Shape 211"/>
          <p:cNvCxnSpPr>
            <a:stCxn id="193" idx="6"/>
            <a:endCxn id="195" idx="2"/>
          </p:cNvCxnSpPr>
          <p:nvPr/>
        </p:nvCxnSpPr>
        <p:spPr>
          <a:xfrm flipH="1" rot="10800000">
            <a:off x="5203474" y="1619275"/>
            <a:ext cx="1164600" cy="2133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12" name="Shape 212"/>
          <p:cNvSpPr/>
          <p:nvPr/>
        </p:nvSpPr>
        <p:spPr>
          <a:xfrm>
            <a:off x="6329925" y="1012375"/>
            <a:ext cx="1731000" cy="5100299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800">
                <a:solidFill>
                  <a:srgbClr val="FF9900"/>
                </a:solidFill>
              </a:rPr>
              <a:t>DEVICE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28595" y="142852"/>
            <a:ext cx="8228706" cy="58264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fr-FR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Introduction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1123299" y="1142975"/>
            <a:ext cx="7562999" cy="49826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-547688" lvl="0" marL="712788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t/>
            </a:r>
            <a:endParaRPr b="0" i="0" sz="2400" u="none" cap="none" strike="noStrike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47688" lvl="0" marL="712788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47688" lvl="0" marL="712788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Cabin"/>
              <a:buNone/>
            </a:pPr>
            <a:r>
              <a:t/>
            </a:r>
            <a:endParaRPr b="1" i="0" sz="2800" u="none" cap="none" strike="noStrike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47688" lvl="0" marL="712788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Cabin"/>
              <a:buNone/>
            </a:pPr>
            <a:r>
              <a:t/>
            </a:r>
            <a:endParaRPr b="1" i="0" sz="2800" u="none" cap="none" strike="noStrike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1112" lvl="0" marL="709613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1" lang="fr-FR" sz="28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Stéphane Gotajner</a:t>
            </a:r>
          </a:p>
          <a:p>
            <a:pPr indent="-547688" lvl="0" marL="712788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bin"/>
              <a:buNone/>
            </a:pPr>
            <a:r>
              <a:rPr b="0" i="0" lang="fr-FR" sz="2400" u="none" cap="none" strike="noStrik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fr-FR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Consultant</a:t>
            </a:r>
          </a:p>
          <a:p>
            <a:pPr indent="-547688" lvl="0" marL="712788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719" y="2443519"/>
            <a:ext cx="1213400" cy="12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1640599" y="2530927"/>
            <a:ext cx="7045799" cy="3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fr-FR" sz="28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Frédéric Vaulpré </a:t>
            </a:r>
          </a:p>
          <a:p>
            <a:pPr lvl="0" rtl="0">
              <a:spcBef>
                <a:spcPts val="0"/>
              </a:spcBef>
              <a:buNone/>
            </a:pPr>
            <a:r>
              <a:rPr lang="fr-FR" sz="2400">
                <a:latin typeface="Tahoma"/>
                <a:ea typeface="Tahoma"/>
                <a:cs typeface="Tahoma"/>
                <a:sym typeface="Tahoma"/>
              </a:rPr>
              <a:t>Vice</a:t>
            </a:r>
            <a:r>
              <a:rPr b="1" lang="fr-FR" sz="28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2400">
                <a:latin typeface="Tahoma"/>
                <a:ea typeface="Tahoma"/>
                <a:cs typeface="Tahoma"/>
                <a:sym typeface="Tahoma"/>
              </a:rPr>
              <a:t>Président</a:t>
            </a:r>
          </a:p>
          <a:p>
            <a:pPr indent="-547688" lvl="0" marL="712788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0" name="Shape 230"/>
          <p:cNvSpPr txBox="1"/>
          <p:nvPr>
            <p:ph type="title"/>
          </p:nvPr>
        </p:nvSpPr>
        <p:spPr>
          <a:xfrm>
            <a:off x="428595" y="142852"/>
            <a:ext cx="8228706" cy="58264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fr-FR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Contenus et audiences</a:t>
            </a:r>
          </a:p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650" y="2302325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4400" y="2463700"/>
            <a:ext cx="1291625" cy="99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fr-FR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Etat de l’art du programmatique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1744049" y="2616102"/>
            <a:ext cx="6942300" cy="35096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1" lang="fr-FR" sz="28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John Block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lang="fr-FR" sz="2400">
                <a:latin typeface="Tahoma"/>
                <a:ea typeface="Tahoma"/>
                <a:cs typeface="Tahoma"/>
                <a:sym typeface="Tahoma"/>
              </a:rPr>
              <a:t>VP of Product and Platform EMEA</a:t>
            </a:r>
          </a:p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" y="2409825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7100" y="2647937"/>
            <a:ext cx="19050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28595" y="142852"/>
            <a:ext cx="8228706" cy="58264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600"/>
              </a:spcAft>
              <a:buSzPct val="39285"/>
              <a:buNone/>
            </a:pPr>
            <a:r>
              <a:rPr b="1" lang="fr-FR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Retour d’expérience du déploiement australien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1669075" y="2441476"/>
            <a:ext cx="6735300" cy="1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1" lang="fr-FR" sz="28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Emmanuel Crégo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lang="fr-FR" sz="2400">
                <a:latin typeface="Tahoma"/>
                <a:ea typeface="Tahoma"/>
                <a:cs typeface="Tahoma"/>
                <a:sym typeface="Tahoma"/>
              </a:rPr>
              <a:t>Business Director France</a:t>
            </a:r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00" y="2201925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7525" y="2659125"/>
            <a:ext cx="3836538" cy="5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fr-FR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Points de vue et échanges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1758850" y="954050"/>
            <a:ext cx="6927299" cy="5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1" lang="fr-FR" sz="26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Guillaume Charles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lang="fr-FR" sz="2000">
                <a:latin typeface="Tahoma"/>
                <a:ea typeface="Tahoma"/>
                <a:cs typeface="Tahoma"/>
                <a:sym typeface="Tahoma"/>
              </a:rPr>
              <a:t>Directeur Régie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t/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t/>
            </a:r>
            <a:endParaRPr b="1" sz="26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1" lang="fr-FR" sz="26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Emmanuel Crégo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lang="fr-FR" sz="2000">
                <a:latin typeface="Tahoma"/>
                <a:ea typeface="Tahoma"/>
                <a:cs typeface="Tahoma"/>
                <a:sym typeface="Tahoma"/>
              </a:rPr>
              <a:t>Business Director France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t/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t/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1" lang="fr-FR" sz="26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Pascal Delorme</a:t>
            </a:r>
            <a:r>
              <a:rPr lang="fr-FR" sz="2000"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lang="fr-FR" sz="2000">
                <a:latin typeface="Tahoma"/>
                <a:ea typeface="Tahoma"/>
                <a:cs typeface="Tahoma"/>
                <a:sym typeface="Tahoma"/>
              </a:rPr>
              <a:t>Managing Director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t/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t/>
            </a:r>
            <a:endParaRPr b="1" sz="26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1" lang="fr-FR" sz="26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Jean-Baptiste Rouet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lang="fr-FR" sz="2000">
                <a:latin typeface="Tahoma"/>
                <a:ea typeface="Tahoma"/>
                <a:cs typeface="Tahoma"/>
                <a:sym typeface="Tahoma"/>
              </a:rPr>
              <a:t>Directeur Général France</a:t>
            </a:r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00" y="2308000"/>
            <a:ext cx="977774" cy="94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7525" y="2430525"/>
            <a:ext cx="3836538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200" y="927537"/>
            <a:ext cx="977774" cy="101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200" y="4672625"/>
            <a:ext cx="977774" cy="94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15850" y="847300"/>
            <a:ext cx="1083050" cy="10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60700" y="4865799"/>
            <a:ext cx="1938199" cy="83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/>
          <p:nvPr/>
        </p:nvSpPr>
        <p:spPr>
          <a:xfrm>
            <a:off x="2660425" y="6163325"/>
            <a:ext cx="4005300" cy="694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60699" y="3459199"/>
            <a:ext cx="1938199" cy="871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4200" y="3448050"/>
            <a:ext cx="977774" cy="97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028725" y="807799"/>
            <a:ext cx="7257900" cy="466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2125" lIns="64275" rIns="64275" tIns="321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SzPct val="30555"/>
              <a:buNone/>
            </a:pPr>
            <a:r>
              <a:rPr b="1" lang="fr-FR" sz="36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Accès Wifi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SzPct val="30555"/>
              <a:buNone/>
            </a:pPr>
            <a:r>
              <a:rPr lang="fr-FR" sz="3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Réseau : Auditorium Arc de seine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30555"/>
              <a:buFont typeface="Arial"/>
              <a:buNone/>
            </a:pPr>
            <a:r>
              <a:rPr lang="fr-FR" sz="3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Login : canal-plus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SzPct val="30555"/>
              <a:buNone/>
            </a:pPr>
            <a:r>
              <a:rPr lang="fr-FR" sz="3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Mot de passe : canal-plus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lang="fr-FR" sz="36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Twitter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3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Participez </a:t>
            </a:r>
            <a:r>
              <a:rPr b="0" i="0" lang="fr-FR" sz="3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et commentez les interventions </a:t>
            </a:r>
            <a:r>
              <a:rPr lang="fr-FR" sz="3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sur</a:t>
            </a:r>
            <a:r>
              <a:rPr b="0" i="0" lang="fr-FR" sz="3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fr-FR" sz="3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#NETINEO</a:t>
            </a:r>
          </a:p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ctrTitle"/>
          </p:nvPr>
        </p:nvSpPr>
        <p:spPr>
          <a:xfrm>
            <a:off x="685354" y="3121448"/>
            <a:ext cx="7773299" cy="14700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fr-FR" sz="2400" u="none" cap="none" strike="noStrike">
                <a:latin typeface="Tahoma"/>
                <a:ea typeface="Tahoma"/>
                <a:cs typeface="Tahoma"/>
                <a:sym typeface="Tahoma"/>
              </a:rPr>
              <a:t>PAUSE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fr-FR" sz="24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R</a:t>
            </a:r>
            <a:r>
              <a:rPr i="1" lang="fr-FR" sz="2400" u="none" cap="none" strike="noStrik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eprise à 16h</a:t>
            </a:r>
            <a:r>
              <a:rPr i="1" lang="fr-FR" sz="24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30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625" y="304125"/>
            <a:ext cx="3647790" cy="114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lvl="0" rtl="0">
              <a:lnSpc>
                <a:spcPct val="136363"/>
              </a:lnSpc>
              <a:spcBef>
                <a:spcPts val="0"/>
              </a:spcBef>
              <a:spcAft>
                <a:spcPts val="600"/>
              </a:spcAft>
              <a:buSzPct val="39285"/>
              <a:buNone/>
            </a:pPr>
            <a:r>
              <a:rPr b="1" lang="fr-FR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All Ad In : une réponse du marché français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1699725" y="2763900"/>
            <a:ext cx="6986700" cy="33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Yann Crouan</a:t>
            </a: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Tahoma"/>
                <a:ea typeface="Tahoma"/>
                <a:cs typeface="Tahoma"/>
                <a:sym typeface="Tahoma"/>
              </a:rPr>
              <a:t>Directeur </a:t>
            </a:r>
            <a:r>
              <a:rPr lang="fr-FR" sz="1050">
                <a:solidFill>
                  <a:srgbClr val="676767"/>
                </a:solidFill>
                <a:highlight>
                  <a:srgbClr val="F8F8F8"/>
                </a:highlight>
              </a:rPr>
              <a:t> </a:t>
            </a:r>
            <a:r>
              <a:rPr lang="fr-FR" sz="2400">
                <a:latin typeface="Tahoma"/>
                <a:ea typeface="Tahoma"/>
                <a:cs typeface="Tahoma"/>
                <a:sym typeface="Tahoma"/>
              </a:rPr>
              <a:t>Marketing</a:t>
            </a:r>
          </a:p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50" y="2625925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950" y="2849750"/>
            <a:ext cx="1905000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428595" y="142852"/>
            <a:ext cx="8228706" cy="58264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-69850" lvl="0" marL="0" marR="0" rtl="0" algn="l">
              <a:lnSpc>
                <a:spcPct val="136363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39285"/>
              <a:buFont typeface="Arial"/>
              <a:buNone/>
            </a:pPr>
            <a:r>
              <a:rPr b="1" lang="fr-FR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Et le consommateur dans tout cela !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1744049" y="3000378"/>
            <a:ext cx="6942300" cy="31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1" lang="fr-FR" sz="28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Olivier Goulet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lang="fr-FR" sz="2400">
                <a:latin typeface="Tahoma"/>
                <a:ea typeface="Tahoma"/>
                <a:cs typeface="Tahoma"/>
                <a:sym typeface="Tahoma"/>
              </a:rPr>
              <a:t>Président Fondateur</a:t>
            </a:r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00" y="2714625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4403" y="3000362"/>
            <a:ext cx="1103396" cy="79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1625825" y="945925"/>
            <a:ext cx="7060499" cy="42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1" lang="fr-FR" sz="28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Eric Clémenceau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lang="fr-FR" sz="2400">
                <a:latin typeface="Tahoma"/>
                <a:ea typeface="Tahoma"/>
                <a:cs typeface="Tahoma"/>
                <a:sym typeface="Tahoma"/>
              </a:rPr>
              <a:t>Managing Director France </a:t>
            </a:r>
          </a:p>
          <a:p>
            <a:pPr indent="-549275" lvl="0" marL="714375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t/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1" lang="fr-FR" sz="28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Guillaume Mazain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lang="fr-FR" sz="2400">
                <a:latin typeface="Tahoma"/>
                <a:ea typeface="Tahoma"/>
                <a:cs typeface="Tahoma"/>
                <a:sym typeface="Tahoma"/>
              </a:rPr>
              <a:t>Country Manager France </a:t>
            </a:r>
          </a:p>
          <a:p>
            <a:pPr indent="-549275" lvl="0" marL="714375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t/>
            </a:r>
            <a:endParaRPr b="1" sz="28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1" lang="fr-FR" sz="28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Raphael Pivert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lang="fr-FR" sz="2400">
                <a:latin typeface="Tahoma"/>
                <a:ea typeface="Tahoma"/>
                <a:cs typeface="Tahoma"/>
                <a:sym typeface="Tahoma"/>
              </a:rPr>
              <a:t>Head of Research Business Intelligence</a:t>
            </a:r>
          </a:p>
          <a:p>
            <a:pPr indent="-549275" lvl="0" marL="714375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t/>
            </a:r>
            <a:endParaRPr b="1" sz="28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1" lang="fr-FR" sz="28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Vincent Salini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lang="fr-FR" sz="2400">
                <a:latin typeface="Tahoma"/>
                <a:ea typeface="Tahoma"/>
                <a:cs typeface="Tahoma"/>
                <a:sym typeface="Tahoma"/>
              </a:rPr>
              <a:t>Directeur des activités digitales</a:t>
            </a:r>
          </a:p>
        </p:txBody>
      </p:sp>
      <p:sp>
        <p:nvSpPr>
          <p:cNvPr id="303" name="Shape 303"/>
          <p:cNvSpPr txBox="1"/>
          <p:nvPr>
            <p:ph type="title"/>
          </p:nvPr>
        </p:nvSpPr>
        <p:spPr>
          <a:xfrm>
            <a:off x="428595" y="142852"/>
            <a:ext cx="8228706" cy="58264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-69850" lvl="0" marL="0" marR="0" rtl="0" algn="l">
              <a:lnSpc>
                <a:spcPct val="136363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39285"/>
              <a:buFont typeface="Arial"/>
              <a:buNone/>
            </a:pPr>
            <a:r>
              <a:rPr b="1" lang="fr-FR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Points de vue et échanges</a:t>
            </a:r>
          </a:p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25" y="2047419"/>
            <a:ext cx="1124275" cy="123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5" y="3369339"/>
            <a:ext cx="1124275" cy="123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25" y="4691259"/>
            <a:ext cx="1124275" cy="123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25" y="725500"/>
            <a:ext cx="1124275" cy="123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0400" y="4970900"/>
            <a:ext cx="19050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83378" y="3856330"/>
            <a:ext cx="1802027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57100" y="2419337"/>
            <a:ext cx="190500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37400" y="1031650"/>
            <a:ext cx="3048000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-69850" lvl="0" marL="0" marR="0" rtl="0" algn="l">
              <a:lnSpc>
                <a:spcPct val="136363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39285"/>
              <a:buFont typeface="Arial"/>
              <a:buNone/>
            </a:pPr>
            <a:r>
              <a:rPr b="1" lang="fr-FR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Freins et moteurs des annonceurs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1625824" y="2769352"/>
            <a:ext cx="7060499" cy="3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1" lang="fr-FR" sz="28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Alexandra Mauraisin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lang="fr-FR" sz="2400">
                <a:latin typeface="Tahoma"/>
                <a:ea typeface="Tahoma"/>
                <a:cs typeface="Tahoma"/>
                <a:sym typeface="Tahoma"/>
              </a:rPr>
              <a:t>Directrice adjointe de la Marque	</a:t>
            </a:r>
          </a:p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50" y="2625925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874" y="2625925"/>
            <a:ext cx="1339824" cy="10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428595" y="142852"/>
            <a:ext cx="8228706" cy="58264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-69850" lvl="0" marL="0" marR="0" rtl="0" algn="l">
              <a:lnSpc>
                <a:spcPct val="136363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39285"/>
              <a:buFont typeface="Arial"/>
              <a:buNone/>
            </a:pPr>
            <a:r>
              <a:rPr b="1" lang="fr-FR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Conclusions</a:t>
            </a:r>
          </a:p>
        </p:txBody>
      </p:sp>
      <p:sp>
        <p:nvSpPr>
          <p:cNvPr id="329" name="Shape 329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1531200" y="2823025"/>
            <a:ext cx="7154999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1" i="0" lang="fr-FR" sz="2800" u="none" cap="none" strike="noStrik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Philippe Bornst</a:t>
            </a:r>
            <a:r>
              <a:rPr b="1" lang="fr-FR" sz="28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ein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bin"/>
              <a:buNone/>
            </a:pPr>
            <a:r>
              <a:rPr b="0" i="0" lang="fr-FR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CEO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00" y="2527400"/>
            <a:ext cx="1459800" cy="130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9675" y="2711883"/>
            <a:ext cx="2785800" cy="87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hape 337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43775" y="687275"/>
            <a:ext cx="9070199" cy="586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39285"/>
              <a:buFont typeface="Arial"/>
              <a:buNone/>
            </a:pPr>
            <a:r>
              <a:rPr b="1" lang="fr-FR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surveiller</a:t>
            </a:r>
          </a:p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sp>
        <p:nvSpPr>
          <p:cNvPr id="340" name="Shape 340"/>
          <p:cNvSpPr/>
          <p:nvPr/>
        </p:nvSpPr>
        <p:spPr>
          <a:xfrm>
            <a:off x="428600" y="859197"/>
            <a:ext cx="9070200" cy="336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9900"/>
              </a:buClr>
              <a:buSzPct val="100000"/>
              <a:buChar char="●"/>
            </a:pPr>
            <a:r>
              <a:rPr b="1" lang="fr-FR" sz="3000">
                <a:solidFill>
                  <a:srgbClr val="FF9900"/>
                </a:solidFill>
              </a:rPr>
              <a:t>Les consommateurs </a:t>
            </a:r>
          </a:p>
          <a:p>
            <a:pPr indent="-381000" lvl="2" marL="13716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■"/>
            </a:pPr>
            <a:r>
              <a:rPr lang="fr-FR" sz="2400">
                <a:solidFill>
                  <a:srgbClr val="FFFFFF"/>
                </a:solidFill>
              </a:rPr>
              <a:t>Aspirations - Data - Respect de la vie privée</a:t>
            </a:r>
          </a:p>
          <a:p>
            <a:pPr indent="-419100" lvl="0" marL="457200" rtl="0">
              <a:spcBef>
                <a:spcPts val="0"/>
              </a:spcBef>
              <a:buClr>
                <a:srgbClr val="FF9900"/>
              </a:buClr>
              <a:buSzPct val="100000"/>
              <a:buChar char="●"/>
            </a:pPr>
            <a:r>
              <a:rPr b="1" lang="fr-FR" sz="3000">
                <a:solidFill>
                  <a:srgbClr val="FF9900"/>
                </a:solidFill>
              </a:rPr>
              <a:t>Le contenu télévisuel</a:t>
            </a:r>
          </a:p>
          <a:p>
            <a:pPr indent="-381000" lvl="2" marL="13716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■"/>
            </a:pPr>
            <a:r>
              <a:rPr lang="fr-FR" sz="2400">
                <a:solidFill>
                  <a:srgbClr val="FFFFFF"/>
                </a:solidFill>
              </a:rPr>
              <a:t>Tendances - Mobilisation des audiences</a:t>
            </a:r>
          </a:p>
          <a:p>
            <a:pPr indent="-419100" lvl="0" marL="457200" rtl="0">
              <a:spcBef>
                <a:spcPts val="0"/>
              </a:spcBef>
              <a:buClr>
                <a:srgbClr val="FF9900"/>
              </a:buClr>
              <a:buSzPct val="100000"/>
              <a:buChar char="●"/>
            </a:pPr>
            <a:r>
              <a:rPr b="1" lang="fr-FR" sz="3000">
                <a:solidFill>
                  <a:srgbClr val="FF9900"/>
                </a:solidFill>
              </a:rPr>
              <a:t>Les formats publicitaires</a:t>
            </a:r>
          </a:p>
          <a:p>
            <a:pPr indent="-381000" lvl="2" marL="13716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■"/>
            </a:pPr>
            <a:r>
              <a:rPr lang="fr-FR" sz="2400">
                <a:solidFill>
                  <a:srgbClr val="FFFFFF"/>
                </a:solidFill>
              </a:rPr>
              <a:t>Visibilité - Mesure - Personnalisation dynamique</a:t>
            </a:r>
          </a:p>
          <a:p>
            <a:pPr indent="-419100" lvl="0" marL="457200" rtl="0">
              <a:spcBef>
                <a:spcPts val="0"/>
              </a:spcBef>
              <a:buClr>
                <a:srgbClr val="FF9900"/>
              </a:buClr>
              <a:buSzPct val="100000"/>
              <a:buChar char="●"/>
            </a:pPr>
            <a:r>
              <a:rPr b="1" lang="fr-FR" sz="3000">
                <a:solidFill>
                  <a:srgbClr val="FF9900"/>
                </a:solidFill>
              </a:rPr>
              <a:t>La complexité </a:t>
            </a:r>
          </a:p>
          <a:p>
            <a:pPr indent="-381000" lvl="2" marL="13716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■"/>
            </a:pPr>
            <a:r>
              <a:rPr lang="fr-FR" sz="2400">
                <a:solidFill>
                  <a:srgbClr val="FFFFFF"/>
                </a:solidFill>
              </a:rPr>
              <a:t>Volumes - Devices - Usages</a:t>
            </a:r>
          </a:p>
          <a:p>
            <a:pPr indent="-419100" lvl="0" marL="457200" rtl="0">
              <a:spcBef>
                <a:spcPts val="0"/>
              </a:spcBef>
              <a:buClr>
                <a:srgbClr val="FF9900"/>
              </a:buClr>
              <a:buSzPct val="100000"/>
              <a:buChar char="●"/>
            </a:pPr>
            <a:r>
              <a:rPr b="1" lang="fr-FR" sz="3000">
                <a:solidFill>
                  <a:srgbClr val="FF9900"/>
                </a:solidFill>
              </a:rPr>
              <a:t>La valeur </a:t>
            </a:r>
          </a:p>
          <a:p>
            <a:pPr indent="-381000" lvl="2" marL="13716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■"/>
            </a:pPr>
            <a:r>
              <a:rPr lang="fr-FR" sz="2400">
                <a:solidFill>
                  <a:srgbClr val="FFFFFF"/>
                </a:solidFill>
              </a:rPr>
              <a:t>Création - Développement - Répartition</a:t>
            </a:r>
          </a:p>
          <a:p>
            <a:pPr indent="-419100" lvl="0" marL="457200" rtl="0">
              <a:spcBef>
                <a:spcPts val="0"/>
              </a:spcBef>
              <a:buClr>
                <a:srgbClr val="FF9900"/>
              </a:buClr>
              <a:buSzPct val="100000"/>
              <a:buChar char="●"/>
            </a:pPr>
            <a:r>
              <a:rPr b="1" lang="fr-FR" sz="3000">
                <a:solidFill>
                  <a:srgbClr val="FF9900"/>
                </a:solidFill>
              </a:rPr>
              <a:t>La régulation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fr-FR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Vos feedbacks sont les bienvenus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457647" y="1628800"/>
            <a:ext cx="8228706" cy="4320480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1" marL="0" marR="0" rtl="0" algn="ctr">
              <a:spcBef>
                <a:spcPts val="1688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Tahoma"/>
              <a:buNone/>
            </a:pPr>
            <a:r>
              <a:rPr b="0" i="0" lang="fr-FR" sz="3200" u="none" cap="none" strike="noStrik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Merci de me transmettre vos observations, commentaires, suggestions…</a:t>
            </a:r>
          </a:p>
          <a:p>
            <a:pPr indent="0" lvl="1" marL="0" marR="0" rtl="0" algn="ctr">
              <a:spcBef>
                <a:spcPts val="1688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Tahoma"/>
              <a:buNone/>
            </a:pPr>
            <a:r>
              <a:rPr b="0" i="0" lang="fr-FR" sz="3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pbornstein@netineo.com</a:t>
            </a:r>
          </a:p>
          <a:p>
            <a:pPr indent="0" lvl="1" marL="0" marR="0" rtl="0" algn="ctr">
              <a:spcBef>
                <a:spcPts val="168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0" i="0" lang="fr-FR" sz="3200" u="none" cap="none" strike="noStrik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ou twitter sur #NETINEO</a:t>
            </a:r>
          </a:p>
          <a:p>
            <a:pPr indent="0" lvl="1" marL="0" marR="0" rtl="0" algn="ctr">
              <a:spcBef>
                <a:spcPts val="1688"/>
              </a:spcBef>
              <a:spcAft>
                <a:spcPts val="0"/>
              </a:spcAft>
              <a:buClr>
                <a:srgbClr val="595959"/>
              </a:buClr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1" marL="0" marR="0" rtl="0" algn="ctr">
              <a:spcBef>
                <a:spcPts val="1688"/>
              </a:spcBef>
              <a:spcAft>
                <a:spcPts val="0"/>
              </a:spcAft>
              <a:buClr>
                <a:srgbClr val="595959"/>
              </a:buClr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457647" y="1628800"/>
            <a:ext cx="8228699" cy="432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rtl="0" algn="ctr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rtl="0" algn="ctr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lang="fr-FR"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Prochains rendez-vous Netineo</a:t>
            </a:r>
          </a:p>
          <a:p>
            <a:pPr indent="0" lvl="1" marL="0" marR="0" rtl="0" algn="ctr">
              <a:spcBef>
                <a:spcPts val="1688"/>
              </a:spcBef>
              <a:spcAft>
                <a:spcPts val="0"/>
              </a:spcAft>
              <a:buClr>
                <a:srgbClr val="595959"/>
              </a:buClr>
              <a:buFont typeface="Tahoma"/>
              <a:buNone/>
            </a:pPr>
            <a:r>
              <a:t/>
            </a:r>
            <a:endParaRPr sz="36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5" name="Shape 355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625" y="304125"/>
            <a:ext cx="3647790" cy="114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fr-FR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Conférence</a:t>
            </a:r>
          </a:p>
        </p:txBody>
      </p:sp>
      <p:sp>
        <p:nvSpPr>
          <p:cNvPr id="363" name="Shape 363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grpSp>
        <p:nvGrpSpPr>
          <p:cNvPr id="364" name="Shape 364"/>
          <p:cNvGrpSpPr/>
          <p:nvPr/>
        </p:nvGrpSpPr>
        <p:grpSpPr>
          <a:xfrm>
            <a:off x="923309" y="725461"/>
            <a:ext cx="7286911" cy="2817211"/>
            <a:chOff x="1238250" y="1209675"/>
            <a:chExt cx="6667500" cy="4438650"/>
          </a:xfrm>
        </p:grpSpPr>
        <p:pic>
          <p:nvPicPr>
            <p:cNvPr id="365" name="Shape 36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8250" y="1209675"/>
              <a:ext cx="6667500" cy="44386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6" name="Shape 366"/>
            <p:cNvGrpSpPr/>
            <p:nvPr/>
          </p:nvGrpSpPr>
          <p:grpSpPr>
            <a:xfrm>
              <a:off x="1661692" y="2443424"/>
              <a:ext cx="1531224" cy="1091279"/>
              <a:chOff x="3909550" y="1423175"/>
              <a:chExt cx="3844400" cy="2470074"/>
            </a:xfrm>
          </p:grpSpPr>
          <p:pic>
            <p:nvPicPr>
              <p:cNvPr id="367" name="Shape 367"/>
              <p:cNvPicPr preferRelativeResize="0"/>
              <p:nvPr/>
            </p:nvPicPr>
            <p:blipFill rotWithShape="1">
              <a:blip r:embed="rId4">
                <a:alphaModFix/>
              </a:blip>
              <a:srcRect b="10049" l="6771" r="3542" t="25200"/>
              <a:stretch/>
            </p:blipFill>
            <p:spPr>
              <a:xfrm>
                <a:off x="3909550" y="1423175"/>
                <a:ext cx="3844400" cy="24700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8" name="Shape 368"/>
              <p:cNvSpPr/>
              <p:nvPr/>
            </p:nvSpPr>
            <p:spPr>
              <a:xfrm>
                <a:off x="4056175" y="1541525"/>
                <a:ext cx="3518699" cy="1814100"/>
              </a:xfrm>
              <a:prstGeom prst="rect">
                <a:avLst/>
              </a:prstGeom>
              <a:solidFill>
                <a:srgbClr val="CC0000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9" name="Shape 369"/>
            <p:cNvGrpSpPr/>
            <p:nvPr/>
          </p:nvGrpSpPr>
          <p:grpSpPr>
            <a:xfrm>
              <a:off x="3328280" y="1209681"/>
              <a:ext cx="977201" cy="1146077"/>
              <a:chOff x="3478399" y="-718550"/>
              <a:chExt cx="3004924" cy="3004924"/>
            </a:xfrm>
          </p:grpSpPr>
          <p:pic>
            <p:nvPicPr>
              <p:cNvPr id="370" name="Shape 37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478399" y="-718550"/>
                <a:ext cx="3004924" cy="30049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1" name="Shape 371"/>
              <p:cNvSpPr/>
              <p:nvPr/>
            </p:nvSpPr>
            <p:spPr>
              <a:xfrm>
                <a:off x="3882225" y="-244350"/>
                <a:ext cx="2242800" cy="1454099"/>
              </a:xfrm>
              <a:prstGeom prst="rect">
                <a:avLst/>
              </a:prstGeom>
              <a:solidFill>
                <a:srgbClr val="CC0000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72" name="Shape 372"/>
          <p:cNvSpPr txBox="1"/>
          <p:nvPr/>
        </p:nvSpPr>
        <p:spPr>
          <a:xfrm>
            <a:off x="457650" y="3329400"/>
            <a:ext cx="8228699" cy="28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-431800" lvl="0" marL="457200" marR="0" rtl="0">
              <a:spcBef>
                <a:spcPts val="1688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Tahoma"/>
              <a:buChar char="●"/>
            </a:pPr>
            <a:r>
              <a:rPr b="1" lang="fr-FR" sz="32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Grands enjeux de la vidéo online</a:t>
            </a:r>
          </a:p>
          <a:p>
            <a:pPr indent="-381000" lvl="2" marL="1371600" marR="0" rtl="0">
              <a:spcBef>
                <a:spcPts val="1688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/>
              <a:buChar char="■"/>
            </a:pPr>
            <a:r>
              <a:rPr lang="fr-FR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Programmatique à la télévision</a:t>
            </a:r>
          </a:p>
          <a:p>
            <a:pPr indent="-381000" lvl="2" marL="1371600" marR="0" rtl="0">
              <a:spcBef>
                <a:spcPts val="1688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/>
              <a:buChar char="■"/>
            </a:pPr>
            <a:r>
              <a:rPr lang="fr-FR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Optimisation des services mobiles</a:t>
            </a:r>
          </a:p>
          <a:p>
            <a:pPr indent="-381000" lvl="2" marL="1371600" marR="0" rtl="0">
              <a:spcBef>
                <a:spcPts val="1688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/>
              <a:buChar char="■"/>
            </a:pPr>
            <a:r>
              <a:rPr lang="fr-FR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Data et mesure</a:t>
            </a:r>
          </a:p>
          <a:p>
            <a:pPr indent="-381000" lvl="2" marL="1371600" marR="0" rtl="0">
              <a:spcBef>
                <a:spcPts val="1688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/>
              <a:buChar char="■"/>
            </a:pPr>
            <a:r>
              <a:rPr lang="fr-FR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Orchestration du parcours client </a:t>
            </a:r>
          </a:p>
          <a:p>
            <a:pPr indent="0" lvl="0" marL="0" marR="0" rtl="0">
              <a:spcBef>
                <a:spcPts val="1688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⇒ Prise de parole du CSA, Accenture, Rocket Fuel...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ct val="25000"/>
              <a:buFont typeface="Tahoma"/>
              <a:buNone/>
            </a:pPr>
            <a:r>
              <a:rPr b="1" i="0" lang="fr-FR" sz="3200" u="none" cap="none" strike="noStrike">
                <a:solidFill>
                  <a:srgbClr val="FF9933"/>
                </a:solidFill>
                <a:latin typeface="Tahoma"/>
                <a:ea typeface="Tahoma"/>
                <a:cs typeface="Tahoma"/>
                <a:sym typeface="Tahoma"/>
              </a:rPr>
              <a:t>Merci</a:t>
            </a: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275" y="3048000"/>
            <a:ext cx="428625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fr-FR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Trophées 2016 de la vidéo online</a:t>
            </a:r>
          </a:p>
        </p:txBody>
      </p:sp>
      <p:sp>
        <p:nvSpPr>
          <p:cNvPr id="379" name="Shape 379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" y="1106450"/>
            <a:ext cx="8924128" cy="477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428595" y="142852"/>
            <a:ext cx="8228706" cy="58264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fr-FR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Une compétition participative</a:t>
            </a:r>
          </a:p>
        </p:txBody>
      </p:sp>
      <p:sp>
        <p:nvSpPr>
          <p:cNvPr id="387" name="Shape 387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sp>
        <p:nvSpPr>
          <p:cNvPr id="388" name="Shape 388"/>
          <p:cNvSpPr/>
          <p:nvPr/>
        </p:nvSpPr>
        <p:spPr>
          <a:xfrm>
            <a:off x="285700" y="979361"/>
            <a:ext cx="8858400" cy="494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Raison d’être</a:t>
            </a:r>
          </a:p>
          <a:p>
            <a:pPr indent="-4191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Tahoma"/>
              <a:buChar char="-"/>
            </a:pPr>
            <a:r>
              <a:rPr lang="fr-FR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Promouvoir la vidéo online et ses mutiples usages </a:t>
            </a:r>
          </a:p>
          <a:p>
            <a:pPr indent="-4191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Tahoma"/>
              <a:buChar char="-"/>
            </a:pPr>
            <a:r>
              <a:rPr lang="fr-FR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Récompenser les meilleures solutions</a:t>
            </a:r>
          </a:p>
          <a:p>
            <a:pPr indent="-4191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Tahoma"/>
              <a:buChar char="-"/>
            </a:pPr>
            <a:r>
              <a:rPr lang="fr-FR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S’inspirer, se rencontrer, développer</a:t>
            </a:r>
            <a:r>
              <a:rPr b="1" lang="fr-FR" sz="3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Une très forte mobilisation</a:t>
            </a:r>
          </a:p>
          <a:p>
            <a:pPr indent="-381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80000"/>
              <a:buFont typeface="Tahoma"/>
              <a:buChar char="-"/>
            </a:pPr>
            <a:r>
              <a:rPr lang="fr-FR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60 000+ pages vues</a:t>
            </a:r>
          </a:p>
          <a:p>
            <a:pPr indent="-381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80000"/>
              <a:buFont typeface="Tahoma"/>
              <a:buChar char="-"/>
            </a:pPr>
            <a:r>
              <a:rPr lang="fr-FR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24 000+ visiteurs uniques</a:t>
            </a:r>
          </a:p>
          <a:p>
            <a:pPr indent="-381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80000"/>
              <a:buFont typeface="Tahoma"/>
              <a:buChar char="-"/>
            </a:pPr>
            <a:r>
              <a:rPr lang="fr-FR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5 000+ votes online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fr-FR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Tout l’écosystème</a:t>
            </a:r>
          </a:p>
        </p:txBody>
      </p:sp>
      <p:sp>
        <p:nvSpPr>
          <p:cNvPr id="395" name="Shape 395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14" y="34423"/>
            <a:ext cx="2090260" cy="31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345" y="1408575"/>
            <a:ext cx="1667375" cy="4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/>
          <p:nvPr/>
        </p:nvSpPr>
        <p:spPr>
          <a:xfrm>
            <a:off x="285700" y="979361"/>
            <a:ext cx="8858400" cy="494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Un jury prestigieux</a:t>
            </a:r>
          </a:p>
          <a:p>
            <a:pPr indent="-381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Tahoma"/>
              <a:buChar char="-"/>
            </a:pPr>
            <a:r>
              <a:rPr lang="fr-FR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Dominique Kirmann</a:t>
            </a:r>
          </a:p>
          <a:p>
            <a:pPr indent="-381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Tahoma"/>
              <a:buChar char="-"/>
            </a:pPr>
            <a:r>
              <a:rPr lang="fr-FR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Directrice Media Western EU </a:t>
            </a: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&amp; Transformation digitale</a:t>
            </a: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De très nombreux partenaires</a:t>
            </a:r>
          </a:p>
        </p:txBody>
      </p:sp>
      <p:pic>
        <p:nvPicPr>
          <p:cNvPr id="399" name="Shape 3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2400" y="3998175"/>
            <a:ext cx="6261899" cy="23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6072205"/>
            <a:ext cx="9144000" cy="7143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1028725" y="6143644"/>
            <a:ext cx="7257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fr-FR" sz="1800" u="none" cap="none" strike="noStrike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Participez et commentez en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fr-FR" sz="1800" u="none" cap="none" strike="noStrike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twittant le hashtag </a:t>
            </a:r>
            <a:r>
              <a:rPr b="1" i="1" lang="fr-FR" sz="1800" u="none" cap="none" strike="noStrike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#NETINEO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928662" y="276216"/>
            <a:ext cx="7257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fr-FR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SAVE THE DATE</a:t>
            </a:r>
          </a:p>
        </p:txBody>
      </p:sp>
      <p:sp>
        <p:nvSpPr>
          <p:cNvPr id="408" name="Shape 408"/>
          <p:cNvSpPr/>
          <p:nvPr/>
        </p:nvSpPr>
        <p:spPr>
          <a:xfrm>
            <a:off x="285700" y="979361"/>
            <a:ext cx="8858400" cy="494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Date clés 2016</a:t>
            </a:r>
          </a:p>
          <a:p>
            <a:pPr indent="-419100" lvl="0" marL="914400" rtl="0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Clr>
                <a:srgbClr val="FFFFFF"/>
              </a:buClr>
              <a:buSzPct val="100000"/>
              <a:buFont typeface="Tahoma"/>
              <a:buChar char="●"/>
            </a:pPr>
            <a:r>
              <a:rPr lang="fr-FR" sz="3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1 février</a:t>
            </a:r>
            <a:r>
              <a:rPr lang="fr-FR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	Ouverture des candidatures</a:t>
            </a:r>
          </a:p>
          <a:p>
            <a:pPr indent="-419100" lvl="0" marL="914400" rtl="0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Clr>
                <a:srgbClr val="FFFFFF"/>
              </a:buClr>
              <a:buSzPct val="100000"/>
              <a:buFont typeface="Tahoma"/>
              <a:buChar char="●"/>
            </a:pPr>
            <a:r>
              <a:rPr lang="fr-FR" sz="3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21 mars</a:t>
            </a:r>
            <a:r>
              <a:rPr lang="fr-FR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	Ouverture du vote online</a:t>
            </a:r>
          </a:p>
          <a:p>
            <a:pPr indent="-419100" lvl="0" marL="914400" rtl="0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Clr>
                <a:srgbClr val="FFFFFF"/>
              </a:buClr>
              <a:buSzPct val="100000"/>
              <a:buFont typeface="Tahoma"/>
              <a:buChar char="●"/>
            </a:pPr>
            <a:r>
              <a:rPr lang="fr-FR" sz="3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10 mai</a:t>
            </a:r>
            <a:r>
              <a:rPr lang="fr-FR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		Délibération du jury à l’UDA</a:t>
            </a:r>
          </a:p>
          <a:p>
            <a:pPr indent="-419100" lvl="0" marL="914400" rtl="0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Clr>
                <a:srgbClr val="FFFFFF"/>
              </a:buClr>
              <a:buSzPct val="100000"/>
              <a:buFont typeface="Tahoma"/>
              <a:buChar char="●"/>
            </a:pPr>
            <a:r>
              <a:rPr lang="fr-FR" sz="3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9 juin</a:t>
            </a:r>
            <a:r>
              <a:rPr lang="fr-FR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		Soirée de remise des prix</a:t>
            </a:r>
          </a:p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fr-FR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Trophées 2016 de la vidéo online</a:t>
            </a:r>
          </a:p>
        </p:txBody>
      </p:sp>
      <p:sp>
        <p:nvSpPr>
          <p:cNvPr id="415" name="Shape 415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 b="11904" l="5710" r="43753" t="26187"/>
          <a:stretch/>
        </p:blipFill>
        <p:spPr>
          <a:xfrm>
            <a:off x="598725" y="922200"/>
            <a:ext cx="7919351" cy="545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7383"/>
            <a:ext cx="9144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solidFill>
            <a:schemeClr val="dk1">
              <a:alpha val="51764"/>
            </a:schemeClr>
          </a:solidFill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fr-FR" sz="2900" u="none" cap="none" strike="noStrike">
                <a:solidFill>
                  <a:srgbClr val="FF9933"/>
                </a:solidFill>
                <a:latin typeface="Tahoma"/>
                <a:ea typeface="Tahoma"/>
                <a:cs typeface="Tahoma"/>
                <a:sym typeface="Tahoma"/>
              </a:rPr>
              <a:t>A bientôt</a:t>
            </a:r>
          </a:p>
        </p:txBody>
      </p:sp>
      <p:sp>
        <p:nvSpPr>
          <p:cNvPr id="423" name="Shape 423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ct val="25000"/>
              <a:buFont typeface="Tahoma"/>
              <a:buNone/>
            </a:pPr>
            <a:r>
              <a:rPr b="1" i="0" lang="fr-FR" sz="3200" u="none" cap="none" strike="noStrike">
                <a:solidFill>
                  <a:srgbClr val="FF9933"/>
                </a:solidFill>
                <a:latin typeface="Tahoma"/>
                <a:ea typeface="Tahoma"/>
                <a:cs typeface="Tahoma"/>
                <a:sym typeface="Tahoma"/>
              </a:rPr>
              <a:t>Merci à nos partenaires</a:t>
            </a:r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75" y="2381912"/>
            <a:ext cx="8786749" cy="2094174"/>
          </a:xfrm>
          <a:prstGeom prst="rect">
            <a:avLst/>
          </a:prstGeom>
          <a:noFill/>
          <a:ln cap="flat" cmpd="sng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457650" y="639700"/>
            <a:ext cx="8228699" cy="54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Tahoma"/>
              <a:buNone/>
            </a:pPr>
            <a:r>
              <a:rPr lang="fr-FR" sz="1600"/>
              <a:t>ACCENTURE - AD HOC COMMUNICATION - ADWANTED - AOL - AOL PLATFORMS - AOL RÉGIE - ARPP - ARTE FRANCE - AUCHAN - AXA FRANCE - BAZARCHIC - BEIN SPORTS - BFOR BANK (FILIALE CREDIT AGRICOLE) - BPCE - CALZEDONIA - CANAL - CANAL+ - CANAL+REGIE - CAPTIFY FRANCE - CARREFOUR - CARREFOUR FRANCE - CB EXPERT - CHEMISES LACOSTE - COURTANET (LES FURETS.COM) - CSA - CSA DATA CONSULTING - DAILY D’INITIÉS - DANONE - DENTSU AEGIS NETWORK - DIGITAL BUSINESS NEWS - DIGITALKEYS - DIGITIME - DOUBLECLICK &amp; GAP - EARLYCOM - ECRANS-MEDIA - EMARKETING.FR (EDITIALIS) - ENVIVIO - ERICSSON - EURODATA - FREEWHEEL - FULLSIX - GMF ASSURANCES / GROUPE COVEA - GOOGLE - GROUPE BEL - GROUPE CANAL+ - GROUPE LVMH - GUERLAIN - GROUPE VOLKSWAGEN - GROUPM - HARMONIE MUTUELLE - ILIGO - IP-NETWORK - KALANE CONSULTING - KANTAR MEDIA - LA FRANCAISE DES JEUX - LA POSTE - LAGARDÈRE PUBLICITÉ - LCT CONSEIL - LVMH - M6 - M6 GROUP - M6 PUB - M6 PUBLICITÉ - MALAKOFF MÉDÉRIC - MDS - MEDIACOM - MEDIAMETRIE // NETRATINGS - MESCLADO - MICHELIN - MICROSOFT FRANCE - MONDEL?Z INTERNATIONAL - NETINEO - NEX - OOYALA - OPTIMAD FRANCE - ORANGE - ORANGE FRANCE - ORANGINA SCHWEPPES FRANCE - P&amp;G - PERFORMICS - PEUGEOT - PHILIPS - PHOTOBOX - PMU - REALYTICS - REMICSETCIE - RENAULT - ROCKETFUEL - SANOFI - SATELLINET - SBS BELGIUM - SFR RÉGIE - SMART ADSERVER - SNCF - SNPTV - SOCIÉTÉ GÉNÉRALE - SONY MUSIC ENTERTAINMENT - SPIDEO - STICKYADS.TV - STRATÉGIES - TBWA FRANCE - TF1 - TF1 PUBLICITÉ - UNION DES ANNONCEURS - VIDEOLOGY - VISA EUROPE FRANCE - VIVAKI - VIVAKI OS FRANCE - WARNER BROS - WEDDING PLANNER S.L. - WILDMOKA - ZEARTI</a:t>
            </a:r>
          </a:p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ct val="25000"/>
              <a:buFont typeface="Tahoma"/>
              <a:buNone/>
            </a:pPr>
            <a:r>
              <a:rPr b="1" i="0" lang="fr-FR" sz="3200" u="none" cap="none" strike="noStrike">
                <a:solidFill>
                  <a:srgbClr val="FF9933"/>
                </a:solidFill>
                <a:latin typeface="Tahoma"/>
                <a:ea typeface="Tahoma"/>
                <a:cs typeface="Tahoma"/>
                <a:sym typeface="Tahoma"/>
              </a:rPr>
              <a:t>Merci à tous les participants</a:t>
            </a:r>
          </a:p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285700" y="979361"/>
            <a:ext cx="8858400" cy="494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1° conférence - L’offre</a:t>
            </a: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2° conférence - La demande</a:t>
            </a:r>
          </a:p>
        </p:txBody>
      </p:sp>
      <p:grpSp>
        <p:nvGrpSpPr>
          <p:cNvPr id="117" name="Shape 117"/>
          <p:cNvGrpSpPr/>
          <p:nvPr/>
        </p:nvGrpSpPr>
        <p:grpSpPr>
          <a:xfrm>
            <a:off x="68097" y="2416139"/>
            <a:ext cx="9007792" cy="3771077"/>
            <a:chOff x="1238250" y="1209675"/>
            <a:chExt cx="6667500" cy="4438650"/>
          </a:xfrm>
        </p:grpSpPr>
        <p:pic>
          <p:nvPicPr>
            <p:cNvPr id="118" name="Shape 1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8250" y="1209675"/>
              <a:ext cx="6667500" cy="44386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9" name="Shape 119"/>
            <p:cNvGrpSpPr/>
            <p:nvPr/>
          </p:nvGrpSpPr>
          <p:grpSpPr>
            <a:xfrm>
              <a:off x="1661692" y="2443424"/>
              <a:ext cx="1531224" cy="1091279"/>
              <a:chOff x="3909550" y="1423175"/>
              <a:chExt cx="3844400" cy="2470074"/>
            </a:xfrm>
          </p:grpSpPr>
          <p:pic>
            <p:nvPicPr>
              <p:cNvPr id="120" name="Shape 120"/>
              <p:cNvPicPr preferRelativeResize="0"/>
              <p:nvPr/>
            </p:nvPicPr>
            <p:blipFill rotWithShape="1">
              <a:blip r:embed="rId4">
                <a:alphaModFix/>
              </a:blip>
              <a:srcRect b="10049" l="6771" r="3542" t="25200"/>
              <a:stretch/>
            </p:blipFill>
            <p:spPr>
              <a:xfrm>
                <a:off x="3909550" y="1423175"/>
                <a:ext cx="3844400" cy="24700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1" name="Shape 121"/>
              <p:cNvSpPr/>
              <p:nvPr/>
            </p:nvSpPr>
            <p:spPr>
              <a:xfrm>
                <a:off x="4056175" y="1541525"/>
                <a:ext cx="3518699" cy="1814100"/>
              </a:xfrm>
              <a:prstGeom prst="rect">
                <a:avLst/>
              </a:prstGeom>
              <a:solidFill>
                <a:srgbClr val="CC0000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3328280" y="1209681"/>
              <a:ext cx="977201" cy="1146077"/>
              <a:chOff x="3478399" y="-718550"/>
              <a:chExt cx="3004924" cy="3004924"/>
            </a:xfrm>
          </p:grpSpPr>
          <p:pic>
            <p:nvPicPr>
              <p:cNvPr id="123" name="Shape 12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478399" y="-718550"/>
                <a:ext cx="3004924" cy="30049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4" name="Shape 124"/>
              <p:cNvSpPr/>
              <p:nvPr/>
            </p:nvSpPr>
            <p:spPr>
              <a:xfrm>
                <a:off x="3882225" y="-244350"/>
                <a:ext cx="2242800" cy="1454099"/>
              </a:xfrm>
              <a:prstGeom prst="rect">
                <a:avLst/>
              </a:prstGeom>
              <a:solidFill>
                <a:srgbClr val="CC0000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fr-FR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Programmatique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fr-FR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Agenda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647" y="1142983"/>
            <a:ext cx="8228699" cy="49826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-266700" lvl="0" marL="355600" marR="0" rtl="0" algn="l">
              <a:spcBef>
                <a:spcPts val="0"/>
              </a:spcBef>
              <a:spcAft>
                <a:spcPts val="1000"/>
              </a:spcAft>
              <a:buClr>
                <a:srgbClr val="FF9933"/>
              </a:buClr>
              <a:buSzPct val="25000"/>
              <a:buFont typeface="Cabin"/>
              <a:buNone/>
            </a:pPr>
            <a:r>
              <a:rPr b="1" i="1" lang="fr-FR" sz="2000">
                <a:solidFill>
                  <a:srgbClr val="FF9933"/>
                </a:solidFill>
                <a:latin typeface="Tahoma"/>
                <a:ea typeface="Tahoma"/>
                <a:cs typeface="Tahoma"/>
                <a:sym typeface="Tahoma"/>
              </a:rPr>
              <a:t>14:00- Introduction</a:t>
            </a:r>
          </a:p>
          <a:p>
            <a:pPr indent="-279400" lvl="0" marL="355600" rtl="0">
              <a:lnSpc>
                <a:spcPct val="136363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Cabin"/>
              <a:buChar char="•"/>
            </a:pPr>
            <a:r>
              <a:rPr lang="fr-FR" sz="2200">
                <a:latin typeface="Tahoma"/>
                <a:ea typeface="Tahoma"/>
                <a:cs typeface="Tahoma"/>
                <a:sym typeface="Tahoma"/>
              </a:rPr>
              <a:t>14:20- Contenus et audiences</a:t>
            </a:r>
          </a:p>
          <a:p>
            <a:pPr indent="-279400" lvl="0" marL="355600" rtl="0">
              <a:lnSpc>
                <a:spcPct val="136363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Cabin"/>
              <a:buChar char="•"/>
            </a:pPr>
            <a:r>
              <a:rPr lang="fr-FR" sz="2200">
                <a:latin typeface="Tahoma"/>
                <a:ea typeface="Tahoma"/>
                <a:cs typeface="Tahoma"/>
                <a:sym typeface="Tahoma"/>
              </a:rPr>
              <a:t>14:40- Etat de l’art du programmatique</a:t>
            </a:r>
          </a:p>
          <a:p>
            <a:pPr indent="-279400" lvl="0" marL="355600" rtl="0">
              <a:lnSpc>
                <a:spcPct val="136363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Cabin"/>
              <a:buChar char="•"/>
            </a:pPr>
            <a:r>
              <a:rPr lang="fr-FR" sz="2200">
                <a:latin typeface="Tahoma"/>
                <a:ea typeface="Tahoma"/>
                <a:cs typeface="Tahoma"/>
                <a:sym typeface="Tahoma"/>
              </a:rPr>
              <a:t>15:00- Retour d’expérience du déploiement australien</a:t>
            </a:r>
          </a:p>
          <a:p>
            <a:pPr indent="-279400" lvl="0" marL="355600" rtl="0">
              <a:lnSpc>
                <a:spcPct val="136363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Cabin"/>
              <a:buChar char="•"/>
            </a:pPr>
            <a:r>
              <a:rPr lang="fr-FR" sz="2200">
                <a:latin typeface="Tahoma"/>
                <a:ea typeface="Tahoma"/>
                <a:cs typeface="Tahoma"/>
                <a:sym typeface="Tahoma"/>
              </a:rPr>
              <a:t>15:15- Points de vue et échanges</a:t>
            </a:r>
          </a:p>
          <a:p>
            <a:pPr lvl="0" rtl="0">
              <a:lnSpc>
                <a:spcPct val="155555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i="1" lang="fr-FR" sz="2000">
                <a:solidFill>
                  <a:srgbClr val="FF9933"/>
                </a:solidFill>
                <a:latin typeface="Tahoma"/>
                <a:ea typeface="Tahoma"/>
                <a:cs typeface="Tahoma"/>
                <a:sym typeface="Tahoma"/>
              </a:rPr>
              <a:t>16:00- Pause &amp; Networking</a:t>
            </a:r>
          </a:p>
          <a:p>
            <a:pPr indent="-279400" lvl="0" marL="355600" rtl="0">
              <a:lnSpc>
                <a:spcPct val="136363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Cabin"/>
              <a:buChar char="•"/>
            </a:pPr>
            <a:r>
              <a:rPr lang="fr-FR" sz="2200">
                <a:latin typeface="Tahoma"/>
                <a:ea typeface="Tahoma"/>
                <a:cs typeface="Tahoma"/>
                <a:sym typeface="Tahoma"/>
              </a:rPr>
              <a:t>16:30- All Ad In : une réponse du marché français</a:t>
            </a:r>
          </a:p>
          <a:p>
            <a:pPr indent="-279400" lvl="0" marL="355600" rtl="0">
              <a:lnSpc>
                <a:spcPct val="136363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Cabin"/>
              <a:buChar char="•"/>
            </a:pPr>
            <a:r>
              <a:rPr lang="fr-FR" sz="2200">
                <a:latin typeface="Tahoma"/>
                <a:ea typeface="Tahoma"/>
                <a:cs typeface="Tahoma"/>
                <a:sym typeface="Tahoma"/>
              </a:rPr>
              <a:t>16:50- Et le consommateur dans tout cela !</a:t>
            </a:r>
          </a:p>
          <a:p>
            <a:pPr indent="-279400" lvl="0" marL="355600" rtl="0">
              <a:lnSpc>
                <a:spcPct val="136363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Cabin"/>
              <a:buChar char="•"/>
            </a:pPr>
            <a:r>
              <a:rPr lang="fr-FR" sz="2200">
                <a:latin typeface="Tahoma"/>
                <a:ea typeface="Tahoma"/>
                <a:cs typeface="Tahoma"/>
                <a:sym typeface="Tahoma"/>
              </a:rPr>
              <a:t>17:05- Points de vue et échanges</a:t>
            </a:r>
          </a:p>
          <a:p>
            <a:pPr indent="-279400" lvl="0" marL="355600" rtl="0">
              <a:lnSpc>
                <a:spcPct val="136363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Cabin"/>
              <a:buChar char="•"/>
            </a:pPr>
            <a:r>
              <a:rPr lang="fr-FR" sz="2200">
                <a:latin typeface="Tahoma"/>
                <a:ea typeface="Tahoma"/>
                <a:cs typeface="Tahoma"/>
                <a:sym typeface="Tahoma"/>
              </a:rPr>
              <a:t>17:50- Freins et moteurs des annonceurs</a:t>
            </a:r>
          </a:p>
          <a:p>
            <a:pPr indent="-279400" lvl="0" marL="3556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Cabin"/>
              <a:buChar char="•"/>
            </a:pPr>
            <a:r>
              <a:rPr b="1" i="1" lang="fr-FR" sz="2000">
                <a:solidFill>
                  <a:srgbClr val="FF9933"/>
                </a:solidFill>
                <a:latin typeface="Tahoma"/>
                <a:ea typeface="Tahoma"/>
                <a:cs typeface="Tahoma"/>
                <a:sym typeface="Tahoma"/>
              </a:rPr>
              <a:t>18:05- Conclusion</a:t>
            </a:r>
          </a:p>
        </p:txBody>
      </p:sp>
      <p:sp>
        <p:nvSpPr>
          <p:cNvPr id="133" name="Shape 133"/>
          <p:cNvSpPr/>
          <p:nvPr/>
        </p:nvSpPr>
        <p:spPr>
          <a:xfrm>
            <a:off x="0" y="6215082"/>
            <a:ext cx="9144000" cy="5715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457647" y="1142983"/>
            <a:ext cx="8228699" cy="49826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1000"/>
              </a:spcAft>
              <a:buClr>
                <a:srgbClr val="FF9900"/>
              </a:buClr>
              <a:buSzPct val="61111"/>
              <a:buFont typeface="Cabin"/>
            </a:pPr>
            <a:r>
              <a:rPr b="1" lang="fr-FR" sz="36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OBSERV</a:t>
            </a:r>
            <a:r>
              <a:rPr b="1" i="0" lang="fr-FR" sz="3600" u="none" cap="none" strike="noStrik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ER</a:t>
            </a:r>
            <a:r>
              <a:rPr b="1" i="0" lang="fr-FR" sz="30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fr-FR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</a:p>
          <a:p>
            <a:pPr indent="-3810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Cabin"/>
            </a:pPr>
            <a:r>
              <a:rPr i="0" lang="fr-FR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Analyses</a:t>
            </a:r>
            <a:r>
              <a:rPr lang="fr-FR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, enjeux et</a:t>
            </a:r>
            <a:r>
              <a:rPr i="0" lang="fr-FR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best-practices</a:t>
            </a:r>
            <a:r>
              <a:rPr lang="fr-FR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i="0" lang="fr-FR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du moment</a:t>
            </a:r>
          </a:p>
          <a:p>
            <a:pPr indent="-546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Cabin"/>
            </a:pPr>
            <a:r>
              <a:rPr b="1" i="0" lang="fr-FR" sz="3600" u="none" cap="none" strike="noStrik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COMPRENDRE</a:t>
            </a:r>
            <a:r>
              <a:rPr b="1" i="0" lang="fr-FR" sz="36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</a:p>
          <a:p>
            <a:pPr indent="-3683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1666"/>
              <a:buFont typeface="Cabin"/>
            </a:pPr>
            <a:r>
              <a:rPr lang="fr-FR" sz="2400">
                <a:latin typeface="Tahoma"/>
                <a:ea typeface="Tahoma"/>
                <a:cs typeface="Tahoma"/>
                <a:sym typeface="Tahoma"/>
              </a:rPr>
              <a:t>Challenges et opportunités du secteur</a:t>
            </a: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57200" lvl="0" marL="457200" marR="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61111"/>
              <a:buFont typeface="Cabin"/>
            </a:pPr>
            <a:r>
              <a:rPr b="1" lang="fr-FR" sz="36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AGIR</a:t>
            </a:r>
            <a:r>
              <a:rPr b="1" lang="fr-FR" sz="22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fr-FR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91666"/>
              <a:buFont typeface="Cabin"/>
            </a:pPr>
            <a:r>
              <a:rPr lang="fr-FR" sz="2400">
                <a:latin typeface="Tahoma"/>
                <a:ea typeface="Tahoma"/>
                <a:cs typeface="Tahoma"/>
                <a:sym typeface="Tahoma"/>
              </a:rPr>
              <a:t>Se rencontrer et développer du business</a:t>
            </a:r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ct val="25000"/>
              <a:buFont typeface="Tahoma"/>
              <a:buNone/>
            </a:pPr>
            <a:r>
              <a:rPr i="0" lang="fr-FR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Les conférences Netineo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57150" y="4995696"/>
            <a:ext cx="8429700" cy="1254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30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Un lieu d’échanges et de rencontres où se dessinent le futur de la communication online et de la relation client</a:t>
            </a: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28595" y="142852"/>
            <a:ext cx="8228699" cy="5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0" lang="fr-FR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Nos règles du jeu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647" y="1142983"/>
            <a:ext cx="8228699" cy="4982699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-436562" lvl="0" marL="538162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9900"/>
              </a:buClr>
              <a:buSzPct val="100000"/>
              <a:buFont typeface="Arial"/>
              <a:buChar char="•"/>
            </a:pPr>
            <a:r>
              <a:rPr b="1" i="0" lang="fr-FR" sz="3600" u="none" cap="none" strike="noStrike">
                <a:solidFill>
                  <a:srgbClr val="FF9900"/>
                </a:solidFill>
              </a:rPr>
              <a:t>Du concret et des chiffres</a:t>
            </a:r>
          </a:p>
          <a:p>
            <a:pPr indent="-436562" lvl="0" marL="538162" marR="0" rtl="0" algn="l">
              <a:lnSpc>
                <a:spcPct val="100000"/>
              </a:lnSpc>
              <a:spcBef>
                <a:spcPts val="1688"/>
              </a:spcBef>
              <a:spcAft>
                <a:spcPts val="1000"/>
              </a:spcAft>
              <a:buClr>
                <a:srgbClr val="FF9900"/>
              </a:buClr>
              <a:buSzPct val="100000"/>
              <a:buFont typeface="Arial"/>
              <a:buChar char="•"/>
            </a:pPr>
            <a:r>
              <a:rPr b="1" i="0" lang="fr-FR" sz="3600" u="none" cap="none" strike="noStrike">
                <a:solidFill>
                  <a:srgbClr val="FF9900"/>
                </a:solidFill>
              </a:rPr>
              <a:t>Pas de blabla commercial et de</a:t>
            </a:r>
            <a:r>
              <a:rPr b="1" lang="fr-FR" sz="3600">
                <a:solidFill>
                  <a:srgbClr val="FF9900"/>
                </a:solidFill>
              </a:rPr>
              <a:t> </a:t>
            </a:r>
            <a:r>
              <a:rPr b="1" i="0" lang="fr-FR" sz="3600" u="none" cap="none" strike="noStrike">
                <a:solidFill>
                  <a:srgbClr val="FF9900"/>
                </a:solidFill>
              </a:rPr>
              <a:t>« tunnel  »</a:t>
            </a:r>
          </a:p>
          <a:p>
            <a:pPr indent="-436562" lvl="0" marL="538162" marR="0" rtl="0" algn="l">
              <a:lnSpc>
                <a:spcPct val="115000"/>
              </a:lnSpc>
              <a:spcBef>
                <a:spcPts val="1688"/>
              </a:spcBef>
              <a:spcAft>
                <a:spcPts val="1000"/>
              </a:spcAft>
              <a:buClr>
                <a:srgbClr val="FF9900"/>
              </a:buClr>
              <a:buSzPct val="100000"/>
              <a:buFont typeface="Arial"/>
              <a:buChar char="•"/>
            </a:pPr>
            <a:r>
              <a:rPr b="1" i="0" lang="fr-FR" sz="3600" u="none" cap="none" strike="noStrike">
                <a:solidFill>
                  <a:srgbClr val="FF9900"/>
                </a:solidFill>
              </a:rPr>
              <a:t>Un temps de parole équilibré</a:t>
            </a:r>
          </a:p>
          <a:p>
            <a:pPr indent="-436563" lvl="0" marL="538163" marR="0" rtl="0" algn="l">
              <a:lnSpc>
                <a:spcPct val="115000"/>
              </a:lnSpc>
              <a:spcBef>
                <a:spcPts val="1688"/>
              </a:spcBef>
              <a:spcAft>
                <a:spcPts val="1000"/>
              </a:spcAft>
              <a:buClr>
                <a:srgbClr val="FF9900"/>
              </a:buClr>
              <a:buSzPct val="100000"/>
              <a:buFont typeface="Arial"/>
              <a:buChar char="•"/>
            </a:pPr>
            <a:r>
              <a:rPr b="1" i="0" lang="fr-FR" sz="3600" u="none" cap="none" strike="noStrike">
                <a:solidFill>
                  <a:srgbClr val="FF9900"/>
                </a:solidFill>
              </a:rPr>
              <a:t>Un maximum d’interactions</a:t>
            </a:r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8556783" y="6485534"/>
            <a:ext cx="548699" cy="52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Neutral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343434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